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314" r:id="rId2"/>
    <p:sldId id="321" r:id="rId3"/>
    <p:sldId id="316" r:id="rId4"/>
    <p:sldId id="315" r:id="rId5"/>
    <p:sldId id="322" r:id="rId6"/>
    <p:sldId id="324" r:id="rId7"/>
    <p:sldId id="319" r:id="rId8"/>
  </p:sldIdLst>
  <p:sldSz cx="12192000" cy="6858000"/>
  <p:notesSz cx="6858000" cy="9144000"/>
  <p:embeddedFontLst>
    <p:embeddedFont>
      <p:font typeface="汉仪正圆-55W" panose="020B0604020202020204" charset="-122"/>
      <p:regular r:id="rId10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06" userDrawn="1">
          <p15:clr>
            <a:srgbClr val="A4A3A4"/>
          </p15:clr>
        </p15:guide>
        <p15:guide id="2" pos="37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8368"/>
    <a:srgbClr val="FE8E76"/>
    <a:srgbClr val="FCA994"/>
    <a:srgbClr val="FC6A4B"/>
    <a:srgbClr val="FFFFFF"/>
    <a:srgbClr val="FED6C7"/>
    <a:srgbClr val="FCAF97"/>
    <a:srgbClr val="FFDACD"/>
    <a:srgbClr val="DCDCDC"/>
    <a:srgbClr val="F0F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07" d="100"/>
          <a:sy n="107" d="100"/>
        </p:scale>
        <p:origin x="60" y="160"/>
      </p:cViewPr>
      <p:guideLst>
        <p:guide orient="horz" pos="2106"/>
        <p:guide pos="378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2025/5/7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2025/5/7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8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6"/>
          <p:cNvSpPr/>
          <p:nvPr/>
        </p:nvSpPr>
        <p:spPr>
          <a:xfrm>
            <a:off x="0" y="2418080"/>
            <a:ext cx="3780790" cy="425894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72" h="7740">
                <a:moveTo>
                  <a:pt x="2802" y="0"/>
                </a:moveTo>
                <a:cubicBezTo>
                  <a:pt x="4939" y="0"/>
                  <a:pt x="6672" y="1733"/>
                  <a:pt x="6672" y="3870"/>
                </a:cubicBezTo>
                <a:cubicBezTo>
                  <a:pt x="6672" y="6007"/>
                  <a:pt x="4939" y="7740"/>
                  <a:pt x="2802" y="7740"/>
                </a:cubicBezTo>
                <a:cubicBezTo>
                  <a:pt x="1700" y="7740"/>
                  <a:pt x="705" y="7279"/>
                  <a:pt x="1" y="6540"/>
                </a:cubicBezTo>
                <a:lnTo>
                  <a:pt x="0" y="6539"/>
                </a:lnTo>
                <a:lnTo>
                  <a:pt x="0" y="1201"/>
                </a:lnTo>
                <a:lnTo>
                  <a:pt x="1" y="1200"/>
                </a:lnTo>
                <a:cubicBezTo>
                  <a:pt x="705" y="461"/>
                  <a:pt x="1700" y="0"/>
                  <a:pt x="2802" y="0"/>
                </a:cubicBezTo>
                <a:close/>
              </a:path>
            </a:pathLst>
          </a:custGeom>
          <a:gradFill>
            <a:gsLst>
              <a:gs pos="0">
                <a:srgbClr val="FCAF97"/>
              </a:gs>
              <a:gs pos="100000">
                <a:srgbClr val="FE8E7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 rot="19200000">
            <a:off x="648335" y="371475"/>
            <a:ext cx="1162050" cy="1162050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 flipH="1">
            <a:off x="10866120" y="531495"/>
            <a:ext cx="1325880" cy="1538605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6672" h="7740">
                <a:moveTo>
                  <a:pt x="2802" y="0"/>
                </a:moveTo>
                <a:cubicBezTo>
                  <a:pt x="4939" y="0"/>
                  <a:pt x="6672" y="1733"/>
                  <a:pt x="6672" y="3870"/>
                </a:cubicBezTo>
                <a:cubicBezTo>
                  <a:pt x="6672" y="6007"/>
                  <a:pt x="4939" y="7740"/>
                  <a:pt x="2802" y="7740"/>
                </a:cubicBezTo>
                <a:cubicBezTo>
                  <a:pt x="1700" y="7740"/>
                  <a:pt x="705" y="7279"/>
                  <a:pt x="1" y="6540"/>
                </a:cubicBezTo>
                <a:lnTo>
                  <a:pt x="0" y="6539"/>
                </a:lnTo>
                <a:lnTo>
                  <a:pt x="0" y="1201"/>
                </a:lnTo>
                <a:lnTo>
                  <a:pt x="1" y="1200"/>
                </a:lnTo>
                <a:cubicBezTo>
                  <a:pt x="705" y="461"/>
                  <a:pt x="1700" y="0"/>
                  <a:pt x="2802" y="0"/>
                </a:cubicBezTo>
                <a:close/>
              </a:path>
            </a:pathLst>
          </a:custGeom>
          <a:gradFill>
            <a:gsLst>
              <a:gs pos="0">
                <a:srgbClr val="FED6C7"/>
              </a:gs>
              <a:gs pos="100000">
                <a:srgbClr val="FE8E76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12" name="图片 11" descr="VCG211360224090"/>
          <p:cNvPicPr>
            <a:picLocks noChangeAspect="1"/>
          </p:cNvPicPr>
          <p:nvPr/>
        </p:nvPicPr>
        <p:blipFill>
          <a:blip r:embed="rId3"/>
          <a:srcRect l="15807" t="12963" r="10922" b="9954"/>
          <a:stretch>
            <a:fillRect/>
          </a:stretch>
        </p:blipFill>
        <p:spPr>
          <a:xfrm rot="1440000">
            <a:off x="229235" y="909320"/>
            <a:ext cx="3903345" cy="580961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4663440" y="1913890"/>
            <a:ext cx="134937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effectLst/>
                <a:latin typeface="汉仪正圆-55W" panose="00020600040101010101" charset="-122"/>
                <a:ea typeface="汉仪正圆-55W" panose="00020600040101010101" charset="-122"/>
              </a:rPr>
              <a:t>01</a:t>
            </a:r>
          </a:p>
        </p:txBody>
      </p:sp>
      <p:sp>
        <p:nvSpPr>
          <p:cNvPr id="16" name="椭圆 15"/>
          <p:cNvSpPr/>
          <p:nvPr/>
        </p:nvSpPr>
        <p:spPr>
          <a:xfrm rot="19200000">
            <a:off x="2916555" y="5387975"/>
            <a:ext cx="1069975" cy="1069975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4663439" y="2928620"/>
            <a:ext cx="5387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u="sng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latin typeface="汉仪正圆-55W" panose="00020600040101010101" charset="-122"/>
                <a:ea typeface="汉仪正圆-55W" panose="00020600040101010101" charset="-122"/>
              </a:rPr>
              <a:t>产量决策优化</a:t>
            </a:r>
            <a:endParaRPr lang="zh-CN" altLang="en-US" sz="4800" b="1" u="sng" dirty="0">
              <a:gradFill>
                <a:gsLst>
                  <a:gs pos="0">
                    <a:srgbClr val="FE8E76"/>
                  </a:gs>
                  <a:gs pos="100000">
                    <a:srgbClr val="FC6A4B"/>
                  </a:gs>
                </a:gsLst>
                <a:lin ang="12960000" scaled="0"/>
              </a:gra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663440" y="3823970"/>
            <a:ext cx="6858000" cy="711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/>
              <a:t>通过整合</a:t>
            </a:r>
            <a:r>
              <a:rPr lang="en-US" altLang="zh-CN" sz="1400"/>
              <a:t>TSCI</a:t>
            </a:r>
            <a:r>
              <a:rPr lang="zh-CN" altLang="en-US" sz="1400"/>
              <a:t>需求预测模型、</a:t>
            </a:r>
            <a:r>
              <a:rPr lang="en-US" altLang="zh-CN" sz="1400"/>
              <a:t>Boston</a:t>
            </a:r>
            <a:r>
              <a:rPr lang="zh-CN" altLang="en-US" sz="1400"/>
              <a:t>矩阵与</a:t>
            </a:r>
            <a:r>
              <a:rPr lang="en-US" altLang="zh-CN" sz="1400"/>
              <a:t>GE</a:t>
            </a:r>
            <a:r>
              <a:rPr lang="zh-CN" altLang="en-US" sz="1400"/>
              <a:t>矩阵产品组合分析，旨在为企业在高速扩张的下沉市场中，实现精准的产能规划和高效的资源配置提供战略支持</a:t>
            </a:r>
            <a:endParaRPr lang="zh-CN" altLang="en-US" sz="105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8326755" y="4888865"/>
            <a:ext cx="727710" cy="727710"/>
            <a:chOff x="7127" y="2394"/>
            <a:chExt cx="1146" cy="1146"/>
          </a:xfrm>
        </p:grpSpPr>
        <p:sp>
          <p:nvSpPr>
            <p:cNvPr id="21" name="椭圆 20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iconfont-11243-5316051"/>
            <p:cNvSpPr/>
            <p:nvPr/>
          </p:nvSpPr>
          <p:spPr>
            <a:xfrm>
              <a:off x="7498" y="2656"/>
              <a:ext cx="404" cy="623"/>
            </a:xfrm>
            <a:custGeom>
              <a:avLst/>
              <a:gdLst>
                <a:gd name="connsiteX0" fmla="*/ 74502 w 304446"/>
                <a:gd name="connsiteY0" fmla="*/ 397917 h 468749"/>
                <a:gd name="connsiteX1" fmla="*/ 230039 w 304446"/>
                <a:gd name="connsiteY1" fmla="*/ 397917 h 468749"/>
                <a:gd name="connsiteX2" fmla="*/ 227281 w 304446"/>
                <a:gd name="connsiteY2" fmla="*/ 415776 h 468749"/>
                <a:gd name="connsiteX3" fmla="*/ 77261 w 304446"/>
                <a:gd name="connsiteY3" fmla="*/ 415776 h 468749"/>
                <a:gd name="connsiteX4" fmla="*/ 152297 w 304446"/>
                <a:gd name="connsiteY4" fmla="*/ 308161 h 468749"/>
                <a:gd name="connsiteX5" fmla="*/ 127070 w 304446"/>
                <a:gd name="connsiteY5" fmla="*/ 333399 h 468749"/>
                <a:gd name="connsiteX6" fmla="*/ 152297 w 304446"/>
                <a:gd name="connsiteY6" fmla="*/ 358636 h 468749"/>
                <a:gd name="connsiteX7" fmla="*/ 177525 w 304446"/>
                <a:gd name="connsiteY7" fmla="*/ 333399 h 468749"/>
                <a:gd name="connsiteX8" fmla="*/ 152297 w 304446"/>
                <a:gd name="connsiteY8" fmla="*/ 308161 h 468749"/>
                <a:gd name="connsiteX9" fmla="*/ 152297 w 304446"/>
                <a:gd name="connsiteY9" fmla="*/ 290304 h 468749"/>
                <a:gd name="connsiteX10" fmla="*/ 195375 w 304446"/>
                <a:gd name="connsiteY10" fmla="*/ 333399 h 468749"/>
                <a:gd name="connsiteX11" fmla="*/ 152297 w 304446"/>
                <a:gd name="connsiteY11" fmla="*/ 376493 h 468749"/>
                <a:gd name="connsiteX12" fmla="*/ 109220 w 304446"/>
                <a:gd name="connsiteY12" fmla="*/ 333399 h 468749"/>
                <a:gd name="connsiteX13" fmla="*/ 152297 w 304446"/>
                <a:gd name="connsiteY13" fmla="*/ 290304 h 468749"/>
                <a:gd name="connsiteX14" fmla="*/ 49783 w 304446"/>
                <a:gd name="connsiteY14" fmla="*/ 237898 h 468749"/>
                <a:gd name="connsiteX15" fmla="*/ 254758 w 304446"/>
                <a:gd name="connsiteY15" fmla="*/ 237898 h 468749"/>
                <a:gd name="connsiteX16" fmla="*/ 251999 w 304446"/>
                <a:gd name="connsiteY16" fmla="*/ 255757 h 468749"/>
                <a:gd name="connsiteX17" fmla="*/ 52542 w 304446"/>
                <a:gd name="connsiteY17" fmla="*/ 255757 h 468749"/>
                <a:gd name="connsiteX18" fmla="*/ 44867 w 304446"/>
                <a:gd name="connsiteY18" fmla="*/ 206072 h 468749"/>
                <a:gd name="connsiteX19" fmla="*/ 49783 w 304446"/>
                <a:gd name="connsiteY19" fmla="*/ 237898 h 468749"/>
                <a:gd name="connsiteX20" fmla="*/ 44914 w 304446"/>
                <a:gd name="connsiteY20" fmla="*/ 237898 h 468749"/>
                <a:gd name="connsiteX21" fmla="*/ 36008 w 304446"/>
                <a:gd name="connsiteY21" fmla="*/ 246804 h 468749"/>
                <a:gd name="connsiteX22" fmla="*/ 44914 w 304446"/>
                <a:gd name="connsiteY22" fmla="*/ 255757 h 468749"/>
                <a:gd name="connsiteX23" fmla="*/ 52542 w 304446"/>
                <a:gd name="connsiteY23" fmla="*/ 255757 h 468749"/>
                <a:gd name="connsiteX24" fmla="*/ 74502 w 304446"/>
                <a:gd name="connsiteY24" fmla="*/ 397917 h 468749"/>
                <a:gd name="connsiteX25" fmla="*/ 68872 w 304446"/>
                <a:gd name="connsiteY25" fmla="*/ 397917 h 468749"/>
                <a:gd name="connsiteX26" fmla="*/ 59917 w 304446"/>
                <a:gd name="connsiteY26" fmla="*/ 406823 h 468749"/>
                <a:gd name="connsiteX27" fmla="*/ 68872 w 304446"/>
                <a:gd name="connsiteY27" fmla="*/ 415776 h 468749"/>
                <a:gd name="connsiteX28" fmla="*/ 77261 w 304446"/>
                <a:gd name="connsiteY28" fmla="*/ 415776 h 468749"/>
                <a:gd name="connsiteX29" fmla="*/ 82685 w 304446"/>
                <a:gd name="connsiteY29" fmla="*/ 450888 h 468749"/>
                <a:gd name="connsiteX30" fmla="*/ 221857 w 304446"/>
                <a:gd name="connsiteY30" fmla="*/ 450888 h 468749"/>
                <a:gd name="connsiteX31" fmla="*/ 227281 w 304446"/>
                <a:gd name="connsiteY31" fmla="*/ 415776 h 468749"/>
                <a:gd name="connsiteX32" fmla="*/ 235669 w 304446"/>
                <a:gd name="connsiteY32" fmla="*/ 415776 h 468749"/>
                <a:gd name="connsiteX33" fmla="*/ 244528 w 304446"/>
                <a:gd name="connsiteY33" fmla="*/ 406823 h 468749"/>
                <a:gd name="connsiteX34" fmla="*/ 235621 w 304446"/>
                <a:gd name="connsiteY34" fmla="*/ 397917 h 468749"/>
                <a:gd name="connsiteX35" fmla="*/ 230039 w 304446"/>
                <a:gd name="connsiteY35" fmla="*/ 397917 h 468749"/>
                <a:gd name="connsiteX36" fmla="*/ 251999 w 304446"/>
                <a:gd name="connsiteY36" fmla="*/ 255757 h 468749"/>
                <a:gd name="connsiteX37" fmla="*/ 259626 w 304446"/>
                <a:gd name="connsiteY37" fmla="*/ 255757 h 468749"/>
                <a:gd name="connsiteX38" fmla="*/ 268580 w 304446"/>
                <a:gd name="connsiteY38" fmla="*/ 246804 h 468749"/>
                <a:gd name="connsiteX39" fmla="*/ 259673 w 304446"/>
                <a:gd name="connsiteY39" fmla="*/ 237898 h 468749"/>
                <a:gd name="connsiteX40" fmla="*/ 254758 w 304446"/>
                <a:gd name="connsiteY40" fmla="*/ 237898 h 468749"/>
                <a:gd name="connsiteX41" fmla="*/ 259674 w 304446"/>
                <a:gd name="connsiteY41" fmla="*/ 206072 h 468749"/>
                <a:gd name="connsiteX42" fmla="*/ 277930 w 304446"/>
                <a:gd name="connsiteY42" fmla="*/ 204324 h 468749"/>
                <a:gd name="connsiteX43" fmla="*/ 238336 w 304446"/>
                <a:gd name="connsiteY43" fmla="*/ 461224 h 468749"/>
                <a:gd name="connsiteX44" fmla="*/ 229525 w 304446"/>
                <a:gd name="connsiteY44" fmla="*/ 468749 h 468749"/>
                <a:gd name="connsiteX45" fmla="*/ 74969 w 304446"/>
                <a:gd name="connsiteY45" fmla="*/ 468749 h 468749"/>
                <a:gd name="connsiteX46" fmla="*/ 66158 w 304446"/>
                <a:gd name="connsiteY46" fmla="*/ 461224 h 468749"/>
                <a:gd name="connsiteX47" fmla="*/ 26517 w 304446"/>
                <a:gd name="connsiteY47" fmla="*/ 204326 h 468749"/>
                <a:gd name="connsiteX48" fmla="*/ 30711 w 304446"/>
                <a:gd name="connsiteY48" fmla="*/ 206066 h 468749"/>
                <a:gd name="connsiteX49" fmla="*/ 273735 w 304446"/>
                <a:gd name="connsiteY49" fmla="*/ 206066 h 468749"/>
                <a:gd name="connsiteX50" fmla="*/ 30711 w 304446"/>
                <a:gd name="connsiteY50" fmla="*/ 161825 h 468749"/>
                <a:gd name="connsiteX51" fmla="*/ 17855 w 304446"/>
                <a:gd name="connsiteY51" fmla="*/ 174683 h 468749"/>
                <a:gd name="connsiteX52" fmla="*/ 17855 w 304446"/>
                <a:gd name="connsiteY52" fmla="*/ 175350 h 468749"/>
                <a:gd name="connsiteX53" fmla="*/ 30711 w 304446"/>
                <a:gd name="connsiteY53" fmla="*/ 188208 h 468749"/>
                <a:gd name="connsiteX54" fmla="*/ 273735 w 304446"/>
                <a:gd name="connsiteY54" fmla="*/ 188208 h 468749"/>
                <a:gd name="connsiteX55" fmla="*/ 286591 w 304446"/>
                <a:gd name="connsiteY55" fmla="*/ 175350 h 468749"/>
                <a:gd name="connsiteX56" fmla="*/ 286591 w 304446"/>
                <a:gd name="connsiteY56" fmla="*/ 174683 h 468749"/>
                <a:gd name="connsiteX57" fmla="*/ 273735 w 304446"/>
                <a:gd name="connsiteY57" fmla="*/ 161825 h 468749"/>
                <a:gd name="connsiteX58" fmla="*/ 49679 w 304446"/>
                <a:gd name="connsiteY58" fmla="*/ 143967 h 468749"/>
                <a:gd name="connsiteX59" fmla="*/ 253419 w 304446"/>
                <a:gd name="connsiteY59" fmla="*/ 143967 h 468749"/>
                <a:gd name="connsiteX60" fmla="*/ 259483 w 304446"/>
                <a:gd name="connsiteY60" fmla="*/ 153935 h 468749"/>
                <a:gd name="connsiteX61" fmla="*/ 268247 w 304446"/>
                <a:gd name="connsiteY61" fmla="*/ 161079 h 468749"/>
                <a:gd name="connsiteX62" fmla="*/ 270104 w 304446"/>
                <a:gd name="connsiteY62" fmla="*/ 160841 h 468749"/>
                <a:gd name="connsiteX63" fmla="*/ 277058 w 304446"/>
                <a:gd name="connsiteY63" fmla="*/ 150316 h 468749"/>
                <a:gd name="connsiteX64" fmla="*/ 274700 w 304446"/>
                <a:gd name="connsiteY64" fmla="*/ 144367 h 468749"/>
                <a:gd name="connsiteX65" fmla="*/ 295429 w 304446"/>
                <a:gd name="connsiteY65" fmla="*/ 152968 h 468749"/>
                <a:gd name="connsiteX66" fmla="*/ 304446 w 304446"/>
                <a:gd name="connsiteY66" fmla="*/ 174683 h 468749"/>
                <a:gd name="connsiteX67" fmla="*/ 304446 w 304446"/>
                <a:gd name="connsiteY67" fmla="*/ 175350 h 468749"/>
                <a:gd name="connsiteX68" fmla="*/ 295447 w 304446"/>
                <a:gd name="connsiteY68" fmla="*/ 197048 h 468749"/>
                <a:gd name="connsiteX69" fmla="*/ 277930 w 304446"/>
                <a:gd name="connsiteY69" fmla="*/ 204324 h 468749"/>
                <a:gd name="connsiteX70" fmla="*/ 278821 w 304446"/>
                <a:gd name="connsiteY70" fmla="*/ 198547 h 468749"/>
                <a:gd name="connsiteX71" fmla="*/ 276820 w 304446"/>
                <a:gd name="connsiteY71" fmla="*/ 191307 h 468749"/>
                <a:gd name="connsiteX72" fmla="*/ 270009 w 304446"/>
                <a:gd name="connsiteY72" fmla="*/ 188211 h 468749"/>
                <a:gd name="connsiteX73" fmla="*/ 34437 w 304446"/>
                <a:gd name="connsiteY73" fmla="*/ 188211 h 468749"/>
                <a:gd name="connsiteX74" fmla="*/ 27673 w 304446"/>
                <a:gd name="connsiteY74" fmla="*/ 191307 h 468749"/>
                <a:gd name="connsiteX75" fmla="*/ 25625 w 304446"/>
                <a:gd name="connsiteY75" fmla="*/ 198547 h 468749"/>
                <a:gd name="connsiteX76" fmla="*/ 26517 w 304446"/>
                <a:gd name="connsiteY76" fmla="*/ 204326 h 468749"/>
                <a:gd name="connsiteX77" fmla="*/ 9017 w 304446"/>
                <a:gd name="connsiteY77" fmla="*/ 197066 h 468749"/>
                <a:gd name="connsiteX78" fmla="*/ 0 w 304446"/>
                <a:gd name="connsiteY78" fmla="*/ 175350 h 468749"/>
                <a:gd name="connsiteX79" fmla="*/ 0 w 304446"/>
                <a:gd name="connsiteY79" fmla="*/ 174683 h 468749"/>
                <a:gd name="connsiteX80" fmla="*/ 8999 w 304446"/>
                <a:gd name="connsiteY80" fmla="*/ 152986 h 468749"/>
                <a:gd name="connsiteX81" fmla="*/ 28506 w 304446"/>
                <a:gd name="connsiteY81" fmla="*/ 144883 h 468749"/>
                <a:gd name="connsiteX82" fmla="*/ 27625 w 304446"/>
                <a:gd name="connsiteY82" fmla="*/ 146887 h 468749"/>
                <a:gd name="connsiteX83" fmla="*/ 34055 w 304446"/>
                <a:gd name="connsiteY83" fmla="*/ 157698 h 468749"/>
                <a:gd name="connsiteX84" fmla="*/ 44914 w 304446"/>
                <a:gd name="connsiteY84" fmla="*/ 151268 h 468749"/>
                <a:gd name="connsiteX85" fmla="*/ 104641 w 304446"/>
                <a:gd name="connsiteY85" fmla="*/ 86927 h 468749"/>
                <a:gd name="connsiteX86" fmla="*/ 141302 w 304446"/>
                <a:gd name="connsiteY86" fmla="*/ 86927 h 468749"/>
                <a:gd name="connsiteX87" fmla="*/ 141302 w 304446"/>
                <a:gd name="connsiteY87" fmla="*/ 94213 h 468749"/>
                <a:gd name="connsiteX88" fmla="*/ 150203 w 304446"/>
                <a:gd name="connsiteY88" fmla="*/ 103165 h 468749"/>
                <a:gd name="connsiteX89" fmla="*/ 159152 w 304446"/>
                <a:gd name="connsiteY89" fmla="*/ 94308 h 468749"/>
                <a:gd name="connsiteX90" fmla="*/ 159152 w 304446"/>
                <a:gd name="connsiteY90" fmla="*/ 86927 h 468749"/>
                <a:gd name="connsiteX91" fmla="*/ 199280 w 304446"/>
                <a:gd name="connsiteY91" fmla="*/ 86927 h 468749"/>
                <a:gd name="connsiteX92" fmla="*/ 266988 w 304446"/>
                <a:gd name="connsiteY92" fmla="*/ 124921 h 468749"/>
                <a:gd name="connsiteX93" fmla="*/ 274700 w 304446"/>
                <a:gd name="connsiteY93" fmla="*/ 144367 h 468749"/>
                <a:gd name="connsiteX94" fmla="*/ 273735 w 304446"/>
                <a:gd name="connsiteY94" fmla="*/ 143967 h 468749"/>
                <a:gd name="connsiteX95" fmla="*/ 253419 w 304446"/>
                <a:gd name="connsiteY95" fmla="*/ 143967 h 468749"/>
                <a:gd name="connsiteX96" fmla="*/ 238038 w 304446"/>
                <a:gd name="connsiteY96" fmla="*/ 118681 h 468749"/>
                <a:gd name="connsiteX97" fmla="*/ 199232 w 304446"/>
                <a:gd name="connsiteY97" fmla="*/ 104787 h 468749"/>
                <a:gd name="connsiteX98" fmla="*/ 104546 w 304446"/>
                <a:gd name="connsiteY98" fmla="*/ 104787 h 468749"/>
                <a:gd name="connsiteX99" fmla="*/ 66782 w 304446"/>
                <a:gd name="connsiteY99" fmla="*/ 117759 h 468749"/>
                <a:gd name="connsiteX100" fmla="*/ 49679 w 304446"/>
                <a:gd name="connsiteY100" fmla="*/ 143967 h 468749"/>
                <a:gd name="connsiteX101" fmla="*/ 30711 w 304446"/>
                <a:gd name="connsiteY101" fmla="*/ 143967 h 468749"/>
                <a:gd name="connsiteX102" fmla="*/ 28506 w 304446"/>
                <a:gd name="connsiteY102" fmla="*/ 144883 h 468749"/>
                <a:gd name="connsiteX103" fmla="*/ 38038 w 304446"/>
                <a:gd name="connsiteY103" fmla="*/ 123205 h 468749"/>
                <a:gd name="connsiteX104" fmla="*/ 55488 w 304446"/>
                <a:gd name="connsiteY104" fmla="*/ 104025 h 468749"/>
                <a:gd name="connsiteX105" fmla="*/ 104641 w 304446"/>
                <a:gd name="connsiteY105" fmla="*/ 86927 h 468749"/>
                <a:gd name="connsiteX106" fmla="*/ 226266 w 304446"/>
                <a:gd name="connsiteY106" fmla="*/ 833 h 468749"/>
                <a:gd name="connsiteX107" fmla="*/ 238071 w 304446"/>
                <a:gd name="connsiteY107" fmla="*/ 5262 h 468749"/>
                <a:gd name="connsiteX108" fmla="*/ 233692 w 304446"/>
                <a:gd name="connsiteY108" fmla="*/ 17071 h 468749"/>
                <a:gd name="connsiteX109" fmla="*/ 159152 w 304446"/>
                <a:gd name="connsiteY109" fmla="*/ 51356 h 468749"/>
                <a:gd name="connsiteX110" fmla="*/ 159152 w 304446"/>
                <a:gd name="connsiteY110" fmla="*/ 86927 h 468749"/>
                <a:gd name="connsiteX111" fmla="*/ 141302 w 304446"/>
                <a:gd name="connsiteY111" fmla="*/ 86927 h 468749"/>
                <a:gd name="connsiteX112" fmla="*/ 141302 w 304446"/>
                <a:gd name="connsiteY112" fmla="*/ 45595 h 468749"/>
                <a:gd name="connsiteX113" fmla="*/ 146443 w 304446"/>
                <a:gd name="connsiteY113" fmla="*/ 37499 h 46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04446" h="468749">
                  <a:moveTo>
                    <a:pt x="74502" y="397917"/>
                  </a:moveTo>
                  <a:lnTo>
                    <a:pt x="230039" y="397917"/>
                  </a:lnTo>
                  <a:lnTo>
                    <a:pt x="227281" y="415776"/>
                  </a:lnTo>
                  <a:lnTo>
                    <a:pt x="77261" y="415776"/>
                  </a:lnTo>
                  <a:close/>
                  <a:moveTo>
                    <a:pt x="152297" y="308161"/>
                  </a:moveTo>
                  <a:cubicBezTo>
                    <a:pt x="138351" y="308161"/>
                    <a:pt x="127070" y="319447"/>
                    <a:pt x="127070" y="333399"/>
                  </a:cubicBezTo>
                  <a:cubicBezTo>
                    <a:pt x="127070" y="347303"/>
                    <a:pt x="138351" y="358636"/>
                    <a:pt x="152297" y="358636"/>
                  </a:cubicBezTo>
                  <a:cubicBezTo>
                    <a:pt x="166196" y="358636"/>
                    <a:pt x="177525" y="347303"/>
                    <a:pt x="177525" y="333399"/>
                  </a:cubicBezTo>
                  <a:cubicBezTo>
                    <a:pt x="177525" y="319447"/>
                    <a:pt x="166196" y="308161"/>
                    <a:pt x="152297" y="308161"/>
                  </a:cubicBezTo>
                  <a:close/>
                  <a:moveTo>
                    <a:pt x="152297" y="290304"/>
                  </a:moveTo>
                  <a:cubicBezTo>
                    <a:pt x="176002" y="290304"/>
                    <a:pt x="195375" y="309637"/>
                    <a:pt x="195375" y="333399"/>
                  </a:cubicBezTo>
                  <a:cubicBezTo>
                    <a:pt x="195375" y="357160"/>
                    <a:pt x="176002" y="376493"/>
                    <a:pt x="152297" y="376493"/>
                  </a:cubicBezTo>
                  <a:cubicBezTo>
                    <a:pt x="128545" y="376493"/>
                    <a:pt x="109220" y="357160"/>
                    <a:pt x="109220" y="333399"/>
                  </a:cubicBezTo>
                  <a:cubicBezTo>
                    <a:pt x="109220" y="309637"/>
                    <a:pt x="128545" y="290304"/>
                    <a:pt x="152297" y="290304"/>
                  </a:cubicBezTo>
                  <a:close/>
                  <a:moveTo>
                    <a:pt x="49783" y="237898"/>
                  </a:moveTo>
                  <a:lnTo>
                    <a:pt x="254758" y="237898"/>
                  </a:lnTo>
                  <a:lnTo>
                    <a:pt x="251999" y="255757"/>
                  </a:lnTo>
                  <a:lnTo>
                    <a:pt x="52542" y="255757"/>
                  </a:lnTo>
                  <a:close/>
                  <a:moveTo>
                    <a:pt x="44867" y="206072"/>
                  </a:moveTo>
                  <a:lnTo>
                    <a:pt x="49783" y="237898"/>
                  </a:lnTo>
                  <a:lnTo>
                    <a:pt x="44914" y="237898"/>
                  </a:lnTo>
                  <a:cubicBezTo>
                    <a:pt x="39961" y="237898"/>
                    <a:pt x="36008" y="241898"/>
                    <a:pt x="36008" y="246804"/>
                  </a:cubicBezTo>
                  <a:cubicBezTo>
                    <a:pt x="36008" y="251757"/>
                    <a:pt x="39961" y="255757"/>
                    <a:pt x="44914" y="255757"/>
                  </a:cubicBezTo>
                  <a:lnTo>
                    <a:pt x="52542" y="255757"/>
                  </a:lnTo>
                  <a:lnTo>
                    <a:pt x="74502" y="397917"/>
                  </a:lnTo>
                  <a:lnTo>
                    <a:pt x="68872" y="397917"/>
                  </a:lnTo>
                  <a:cubicBezTo>
                    <a:pt x="63918" y="397917"/>
                    <a:pt x="59917" y="401917"/>
                    <a:pt x="59917" y="406823"/>
                  </a:cubicBezTo>
                  <a:cubicBezTo>
                    <a:pt x="59917" y="411776"/>
                    <a:pt x="63918" y="415776"/>
                    <a:pt x="68872" y="415776"/>
                  </a:cubicBezTo>
                  <a:lnTo>
                    <a:pt x="77261" y="415776"/>
                  </a:lnTo>
                  <a:lnTo>
                    <a:pt x="82685" y="450888"/>
                  </a:lnTo>
                  <a:lnTo>
                    <a:pt x="221857" y="450888"/>
                  </a:lnTo>
                  <a:lnTo>
                    <a:pt x="227281" y="415776"/>
                  </a:lnTo>
                  <a:lnTo>
                    <a:pt x="235669" y="415776"/>
                  </a:lnTo>
                  <a:cubicBezTo>
                    <a:pt x="240527" y="415776"/>
                    <a:pt x="244528" y="411776"/>
                    <a:pt x="244528" y="406823"/>
                  </a:cubicBezTo>
                  <a:cubicBezTo>
                    <a:pt x="244528" y="401917"/>
                    <a:pt x="240527" y="397917"/>
                    <a:pt x="235621" y="397917"/>
                  </a:cubicBezTo>
                  <a:lnTo>
                    <a:pt x="230039" y="397917"/>
                  </a:lnTo>
                  <a:lnTo>
                    <a:pt x="251999" y="255757"/>
                  </a:lnTo>
                  <a:lnTo>
                    <a:pt x="259626" y="255757"/>
                  </a:lnTo>
                  <a:cubicBezTo>
                    <a:pt x="264532" y="255757"/>
                    <a:pt x="268580" y="251757"/>
                    <a:pt x="268580" y="246804"/>
                  </a:cubicBezTo>
                  <a:cubicBezTo>
                    <a:pt x="268580" y="241898"/>
                    <a:pt x="264627" y="237898"/>
                    <a:pt x="259673" y="237898"/>
                  </a:cubicBezTo>
                  <a:lnTo>
                    <a:pt x="254758" y="237898"/>
                  </a:lnTo>
                  <a:lnTo>
                    <a:pt x="259674" y="206072"/>
                  </a:lnTo>
                  <a:close/>
                  <a:moveTo>
                    <a:pt x="277930" y="204324"/>
                  </a:moveTo>
                  <a:lnTo>
                    <a:pt x="238336" y="461224"/>
                  </a:lnTo>
                  <a:cubicBezTo>
                    <a:pt x="237669" y="465558"/>
                    <a:pt x="233954" y="468749"/>
                    <a:pt x="229525" y="468749"/>
                  </a:cubicBezTo>
                  <a:lnTo>
                    <a:pt x="74969" y="468749"/>
                  </a:lnTo>
                  <a:cubicBezTo>
                    <a:pt x="70587" y="468749"/>
                    <a:pt x="66824" y="465558"/>
                    <a:pt x="66158" y="461224"/>
                  </a:cubicBezTo>
                  <a:lnTo>
                    <a:pt x="26517" y="204326"/>
                  </a:lnTo>
                  <a:lnTo>
                    <a:pt x="30711" y="206066"/>
                  </a:lnTo>
                  <a:lnTo>
                    <a:pt x="273735" y="206066"/>
                  </a:lnTo>
                  <a:close/>
                  <a:moveTo>
                    <a:pt x="30711" y="161825"/>
                  </a:moveTo>
                  <a:cubicBezTo>
                    <a:pt x="23664" y="161825"/>
                    <a:pt x="17855" y="167588"/>
                    <a:pt x="17855" y="174683"/>
                  </a:cubicBezTo>
                  <a:lnTo>
                    <a:pt x="17855" y="175350"/>
                  </a:lnTo>
                  <a:cubicBezTo>
                    <a:pt x="17855" y="182446"/>
                    <a:pt x="23616" y="188208"/>
                    <a:pt x="30711" y="188208"/>
                  </a:cubicBezTo>
                  <a:lnTo>
                    <a:pt x="273735" y="188208"/>
                  </a:lnTo>
                  <a:cubicBezTo>
                    <a:pt x="280830" y="188208"/>
                    <a:pt x="286591" y="182446"/>
                    <a:pt x="286591" y="175350"/>
                  </a:cubicBezTo>
                  <a:lnTo>
                    <a:pt x="286591" y="174683"/>
                  </a:lnTo>
                  <a:cubicBezTo>
                    <a:pt x="286591" y="167635"/>
                    <a:pt x="280830" y="161825"/>
                    <a:pt x="273735" y="161825"/>
                  </a:cubicBezTo>
                  <a:close/>
                  <a:moveTo>
                    <a:pt x="49679" y="143967"/>
                  </a:moveTo>
                  <a:lnTo>
                    <a:pt x="253419" y="143967"/>
                  </a:lnTo>
                  <a:lnTo>
                    <a:pt x="259483" y="153935"/>
                  </a:lnTo>
                  <a:cubicBezTo>
                    <a:pt x="260388" y="158174"/>
                    <a:pt x="264055" y="161079"/>
                    <a:pt x="268247" y="161079"/>
                  </a:cubicBezTo>
                  <a:cubicBezTo>
                    <a:pt x="268818" y="161079"/>
                    <a:pt x="269485" y="161031"/>
                    <a:pt x="270104" y="160841"/>
                  </a:cubicBezTo>
                  <a:cubicBezTo>
                    <a:pt x="274915" y="159841"/>
                    <a:pt x="278058" y="155126"/>
                    <a:pt x="277058" y="150316"/>
                  </a:cubicBezTo>
                  <a:lnTo>
                    <a:pt x="274700" y="144367"/>
                  </a:lnTo>
                  <a:lnTo>
                    <a:pt x="295429" y="152968"/>
                  </a:lnTo>
                  <a:cubicBezTo>
                    <a:pt x="300994" y="158528"/>
                    <a:pt x="304446" y="166207"/>
                    <a:pt x="304446" y="174683"/>
                  </a:cubicBezTo>
                  <a:lnTo>
                    <a:pt x="304446" y="175350"/>
                  </a:lnTo>
                  <a:cubicBezTo>
                    <a:pt x="304446" y="183803"/>
                    <a:pt x="301006" y="191482"/>
                    <a:pt x="295447" y="197048"/>
                  </a:cubicBezTo>
                  <a:lnTo>
                    <a:pt x="277930" y="204324"/>
                  </a:lnTo>
                  <a:lnTo>
                    <a:pt x="278821" y="198547"/>
                  </a:lnTo>
                  <a:cubicBezTo>
                    <a:pt x="279249" y="195927"/>
                    <a:pt x="278535" y="193308"/>
                    <a:pt x="276820" y="191307"/>
                  </a:cubicBezTo>
                  <a:cubicBezTo>
                    <a:pt x="275058" y="189354"/>
                    <a:pt x="272629" y="188211"/>
                    <a:pt x="270009" y="188211"/>
                  </a:cubicBezTo>
                  <a:lnTo>
                    <a:pt x="34437" y="188211"/>
                  </a:lnTo>
                  <a:cubicBezTo>
                    <a:pt x="31817" y="188211"/>
                    <a:pt x="29293" y="189307"/>
                    <a:pt x="27673" y="191307"/>
                  </a:cubicBezTo>
                  <a:cubicBezTo>
                    <a:pt x="26006" y="193355"/>
                    <a:pt x="25197" y="195975"/>
                    <a:pt x="25625" y="198547"/>
                  </a:cubicBezTo>
                  <a:lnTo>
                    <a:pt x="26517" y="204326"/>
                  </a:lnTo>
                  <a:lnTo>
                    <a:pt x="9017" y="197066"/>
                  </a:lnTo>
                  <a:cubicBezTo>
                    <a:pt x="3452" y="191506"/>
                    <a:pt x="0" y="183827"/>
                    <a:pt x="0" y="175350"/>
                  </a:cubicBezTo>
                  <a:lnTo>
                    <a:pt x="0" y="174683"/>
                  </a:lnTo>
                  <a:cubicBezTo>
                    <a:pt x="0" y="166231"/>
                    <a:pt x="3440" y="158552"/>
                    <a:pt x="8999" y="152986"/>
                  </a:cubicBezTo>
                  <a:lnTo>
                    <a:pt x="28506" y="144883"/>
                  </a:lnTo>
                  <a:lnTo>
                    <a:pt x="27625" y="146887"/>
                  </a:lnTo>
                  <a:cubicBezTo>
                    <a:pt x="26387" y="151649"/>
                    <a:pt x="29292" y="156507"/>
                    <a:pt x="34055" y="157698"/>
                  </a:cubicBezTo>
                  <a:cubicBezTo>
                    <a:pt x="38818" y="158936"/>
                    <a:pt x="43724" y="156031"/>
                    <a:pt x="44914" y="151268"/>
                  </a:cubicBezTo>
                  <a:close/>
                  <a:moveTo>
                    <a:pt x="104641" y="86927"/>
                  </a:moveTo>
                  <a:lnTo>
                    <a:pt x="141302" y="86927"/>
                  </a:lnTo>
                  <a:lnTo>
                    <a:pt x="141302" y="94213"/>
                  </a:lnTo>
                  <a:cubicBezTo>
                    <a:pt x="141302" y="99165"/>
                    <a:pt x="145253" y="103165"/>
                    <a:pt x="150203" y="103165"/>
                  </a:cubicBezTo>
                  <a:cubicBezTo>
                    <a:pt x="155153" y="103165"/>
                    <a:pt x="159152" y="99165"/>
                    <a:pt x="159152" y="94308"/>
                  </a:cubicBezTo>
                  <a:lnTo>
                    <a:pt x="159152" y="86927"/>
                  </a:lnTo>
                  <a:lnTo>
                    <a:pt x="199280" y="86927"/>
                  </a:lnTo>
                  <a:cubicBezTo>
                    <a:pt x="227429" y="86927"/>
                    <a:pt x="252845" y="101929"/>
                    <a:pt x="266988" y="124921"/>
                  </a:cubicBezTo>
                  <a:lnTo>
                    <a:pt x="274700" y="144367"/>
                  </a:lnTo>
                  <a:lnTo>
                    <a:pt x="273735" y="143967"/>
                  </a:lnTo>
                  <a:lnTo>
                    <a:pt x="253419" y="143967"/>
                  </a:lnTo>
                  <a:lnTo>
                    <a:pt x="238038" y="118681"/>
                  </a:lnTo>
                  <a:cubicBezTo>
                    <a:pt x="227345" y="109954"/>
                    <a:pt x="213759" y="104787"/>
                    <a:pt x="199232" y="104787"/>
                  </a:cubicBezTo>
                  <a:lnTo>
                    <a:pt x="104546" y="104787"/>
                  </a:lnTo>
                  <a:cubicBezTo>
                    <a:pt x="90472" y="104787"/>
                    <a:pt x="77302" y="109561"/>
                    <a:pt x="66782" y="117759"/>
                  </a:cubicBezTo>
                  <a:lnTo>
                    <a:pt x="49679" y="143967"/>
                  </a:lnTo>
                  <a:lnTo>
                    <a:pt x="30711" y="143967"/>
                  </a:lnTo>
                  <a:lnTo>
                    <a:pt x="28506" y="144883"/>
                  </a:lnTo>
                  <a:lnTo>
                    <a:pt x="38038" y="123205"/>
                  </a:lnTo>
                  <a:cubicBezTo>
                    <a:pt x="42759" y="115943"/>
                    <a:pt x="48653" y="109430"/>
                    <a:pt x="55488" y="104025"/>
                  </a:cubicBezTo>
                  <a:cubicBezTo>
                    <a:pt x="69443" y="92976"/>
                    <a:pt x="86875" y="86927"/>
                    <a:pt x="104641" y="86927"/>
                  </a:cubicBezTo>
                  <a:close/>
                  <a:moveTo>
                    <a:pt x="226266" y="833"/>
                  </a:moveTo>
                  <a:cubicBezTo>
                    <a:pt x="230693" y="-1262"/>
                    <a:pt x="236024" y="738"/>
                    <a:pt x="238071" y="5262"/>
                  </a:cubicBezTo>
                  <a:cubicBezTo>
                    <a:pt x="240165" y="9690"/>
                    <a:pt x="238214" y="15024"/>
                    <a:pt x="233692" y="17071"/>
                  </a:cubicBezTo>
                  <a:lnTo>
                    <a:pt x="159152" y="51356"/>
                  </a:lnTo>
                  <a:lnTo>
                    <a:pt x="159152" y="86927"/>
                  </a:lnTo>
                  <a:lnTo>
                    <a:pt x="141302" y="86927"/>
                  </a:lnTo>
                  <a:lnTo>
                    <a:pt x="141302" y="45595"/>
                  </a:lnTo>
                  <a:cubicBezTo>
                    <a:pt x="141302" y="42071"/>
                    <a:pt x="143301" y="38928"/>
                    <a:pt x="146443" y="37499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组合 23"/>
          <p:cNvGrpSpPr/>
          <p:nvPr/>
        </p:nvGrpSpPr>
        <p:grpSpPr>
          <a:xfrm>
            <a:off x="9263380" y="4888865"/>
            <a:ext cx="727710" cy="727710"/>
            <a:chOff x="7127" y="2394"/>
            <a:chExt cx="1146" cy="1146"/>
          </a:xfrm>
        </p:grpSpPr>
        <p:sp>
          <p:nvSpPr>
            <p:cNvPr id="31" name="椭圆 30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iconfont-11243-5316051"/>
            <p:cNvSpPr/>
            <p:nvPr/>
          </p:nvSpPr>
          <p:spPr>
            <a:xfrm>
              <a:off x="7473" y="2656"/>
              <a:ext cx="453" cy="623"/>
            </a:xfrm>
            <a:custGeom>
              <a:avLst/>
              <a:gdLst>
                <a:gd name="T0" fmla="*/ 7217 w 7969"/>
                <a:gd name="T1" fmla="*/ 4678 h 10938"/>
                <a:gd name="T2" fmla="*/ 3661 w 7969"/>
                <a:gd name="T3" fmla="*/ 1713 h 10938"/>
                <a:gd name="T4" fmla="*/ 1472 w 7969"/>
                <a:gd name="T5" fmla="*/ 0 h 10938"/>
                <a:gd name="T6" fmla="*/ 3061 w 7969"/>
                <a:gd name="T7" fmla="*/ 500 h 10938"/>
                <a:gd name="T8" fmla="*/ 881 w 7969"/>
                <a:gd name="T9" fmla="*/ 4678 h 10938"/>
                <a:gd name="T10" fmla="*/ 0 w 7969"/>
                <a:gd name="T11" fmla="*/ 5178 h 10938"/>
                <a:gd name="T12" fmla="*/ 1395 w 7969"/>
                <a:gd name="T13" fmla="*/ 10268 h 10938"/>
                <a:gd name="T14" fmla="*/ 6020 w 7969"/>
                <a:gd name="T15" fmla="*/ 10938 h 10938"/>
                <a:gd name="T16" fmla="*/ 7193 w 7969"/>
                <a:gd name="T17" fmla="*/ 5178 h 10938"/>
                <a:gd name="T18" fmla="*/ 7969 w 7969"/>
                <a:gd name="T19" fmla="*/ 4678 h 10938"/>
                <a:gd name="T20" fmla="*/ 6716 w 7969"/>
                <a:gd name="T21" fmla="*/ 4678 h 10938"/>
                <a:gd name="T22" fmla="*/ 3702 w 7969"/>
                <a:gd name="T23" fmla="*/ 2212 h 10938"/>
                <a:gd name="T24" fmla="*/ 2159 w 7969"/>
                <a:gd name="T25" fmla="*/ 2972 h 10938"/>
                <a:gd name="T26" fmla="*/ 3402 w 7969"/>
                <a:gd name="T27" fmla="*/ 4677 h 10938"/>
                <a:gd name="T28" fmla="*/ 2159 w 7969"/>
                <a:gd name="T29" fmla="*/ 2972 h 10938"/>
                <a:gd name="T30" fmla="*/ 6203 w 7969"/>
                <a:gd name="T31" fmla="*/ 10243 h 10938"/>
                <a:gd name="T32" fmla="*/ 6020 w 7969"/>
                <a:gd name="T33" fmla="*/ 10439 h 10938"/>
                <a:gd name="T34" fmla="*/ 1895 w 7969"/>
                <a:gd name="T35" fmla="*/ 10256 h 10938"/>
                <a:gd name="T36" fmla="*/ 1407 w 7969"/>
                <a:gd name="T37" fmla="*/ 5178 h 10938"/>
                <a:gd name="T38" fmla="*/ 3647 w 7969"/>
                <a:gd name="T39" fmla="*/ 7683 h 10938"/>
                <a:gd name="T40" fmla="*/ 3944 w 7969"/>
                <a:gd name="T41" fmla="*/ 5178 h 10938"/>
                <a:gd name="T42" fmla="*/ 6205 w 7969"/>
                <a:gd name="T43" fmla="*/ 10231 h 10938"/>
                <a:gd name="T44" fmla="*/ 1980 w 7969"/>
                <a:gd name="T45" fmla="*/ 9304 h 10938"/>
                <a:gd name="T46" fmla="*/ 2993 w 7969"/>
                <a:gd name="T47" fmla="*/ 10316 h 10938"/>
                <a:gd name="T48" fmla="*/ 2697 w 7969"/>
                <a:gd name="T49" fmla="*/ 8825 h 10938"/>
                <a:gd name="T50" fmla="*/ 2502 w 7969"/>
                <a:gd name="T51" fmla="*/ 9406 h 10938"/>
                <a:gd name="T52" fmla="*/ 2697 w 7969"/>
                <a:gd name="T53" fmla="*/ 9875 h 10938"/>
                <a:gd name="T54" fmla="*/ 4300 w 7969"/>
                <a:gd name="T55" fmla="*/ 9979 h 10938"/>
                <a:gd name="T56" fmla="*/ 5313 w 7969"/>
                <a:gd name="T57" fmla="*/ 8966 h 10938"/>
                <a:gd name="T58" fmla="*/ 3822 w 7969"/>
                <a:gd name="T59" fmla="*/ 9263 h 10938"/>
                <a:gd name="T60" fmla="*/ 4791 w 7969"/>
                <a:gd name="T61" fmla="*/ 9457 h 10938"/>
                <a:gd name="T62" fmla="*/ 4597 w 7969"/>
                <a:gd name="T63" fmla="*/ 8988 h 10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969" h="10938">
                  <a:moveTo>
                    <a:pt x="7969" y="4678"/>
                  </a:moveTo>
                  <a:lnTo>
                    <a:pt x="7217" y="4678"/>
                  </a:lnTo>
                  <a:cubicBezTo>
                    <a:pt x="7119" y="3000"/>
                    <a:pt x="5730" y="1689"/>
                    <a:pt x="4049" y="1690"/>
                  </a:cubicBezTo>
                  <a:cubicBezTo>
                    <a:pt x="3919" y="1689"/>
                    <a:pt x="3790" y="1697"/>
                    <a:pt x="3661" y="1713"/>
                  </a:cubicBezTo>
                  <a:lnTo>
                    <a:pt x="3522" y="0"/>
                  </a:lnTo>
                  <a:lnTo>
                    <a:pt x="1472" y="0"/>
                  </a:lnTo>
                  <a:lnTo>
                    <a:pt x="1472" y="500"/>
                  </a:lnTo>
                  <a:lnTo>
                    <a:pt x="3061" y="500"/>
                  </a:lnTo>
                  <a:lnTo>
                    <a:pt x="3168" y="1813"/>
                  </a:lnTo>
                  <a:cubicBezTo>
                    <a:pt x="1876" y="2187"/>
                    <a:pt x="960" y="3335"/>
                    <a:pt x="881" y="4678"/>
                  </a:cubicBezTo>
                  <a:lnTo>
                    <a:pt x="0" y="4678"/>
                  </a:lnTo>
                  <a:lnTo>
                    <a:pt x="0" y="5178"/>
                  </a:lnTo>
                  <a:lnTo>
                    <a:pt x="905" y="5178"/>
                  </a:lnTo>
                  <a:lnTo>
                    <a:pt x="1395" y="10268"/>
                  </a:lnTo>
                  <a:cubicBezTo>
                    <a:pt x="1403" y="10640"/>
                    <a:pt x="1706" y="10937"/>
                    <a:pt x="2078" y="10938"/>
                  </a:cubicBezTo>
                  <a:lnTo>
                    <a:pt x="6020" y="10938"/>
                  </a:lnTo>
                  <a:cubicBezTo>
                    <a:pt x="6391" y="10937"/>
                    <a:pt x="6695" y="10640"/>
                    <a:pt x="6703" y="10268"/>
                  </a:cubicBezTo>
                  <a:lnTo>
                    <a:pt x="7193" y="5178"/>
                  </a:lnTo>
                  <a:lnTo>
                    <a:pt x="7968" y="5178"/>
                  </a:lnTo>
                  <a:lnTo>
                    <a:pt x="7969" y="4678"/>
                  </a:lnTo>
                  <a:close/>
                  <a:moveTo>
                    <a:pt x="4049" y="2190"/>
                  </a:moveTo>
                  <a:cubicBezTo>
                    <a:pt x="5454" y="2189"/>
                    <a:pt x="6619" y="3276"/>
                    <a:pt x="6716" y="4678"/>
                  </a:cubicBezTo>
                  <a:lnTo>
                    <a:pt x="3903" y="4678"/>
                  </a:lnTo>
                  <a:lnTo>
                    <a:pt x="3702" y="2212"/>
                  </a:lnTo>
                  <a:cubicBezTo>
                    <a:pt x="3817" y="2197"/>
                    <a:pt x="3933" y="2189"/>
                    <a:pt x="4049" y="2190"/>
                  </a:cubicBezTo>
                  <a:close/>
                  <a:moveTo>
                    <a:pt x="2159" y="2972"/>
                  </a:moveTo>
                  <a:cubicBezTo>
                    <a:pt x="2453" y="2676"/>
                    <a:pt x="2813" y="2454"/>
                    <a:pt x="3210" y="2323"/>
                  </a:cubicBezTo>
                  <a:lnTo>
                    <a:pt x="3402" y="4677"/>
                  </a:lnTo>
                  <a:lnTo>
                    <a:pt x="1382" y="4677"/>
                  </a:lnTo>
                  <a:cubicBezTo>
                    <a:pt x="1425" y="4033"/>
                    <a:pt x="1701" y="3427"/>
                    <a:pt x="2159" y="2972"/>
                  </a:cubicBezTo>
                  <a:close/>
                  <a:moveTo>
                    <a:pt x="6205" y="10231"/>
                  </a:moveTo>
                  <a:lnTo>
                    <a:pt x="6203" y="10243"/>
                  </a:lnTo>
                  <a:lnTo>
                    <a:pt x="6203" y="10256"/>
                  </a:lnTo>
                  <a:cubicBezTo>
                    <a:pt x="6203" y="10357"/>
                    <a:pt x="6121" y="10439"/>
                    <a:pt x="6020" y="10439"/>
                  </a:cubicBezTo>
                  <a:lnTo>
                    <a:pt x="2079" y="10439"/>
                  </a:lnTo>
                  <a:cubicBezTo>
                    <a:pt x="1977" y="10439"/>
                    <a:pt x="1895" y="10357"/>
                    <a:pt x="1895" y="10256"/>
                  </a:cubicBezTo>
                  <a:lnTo>
                    <a:pt x="1895" y="10243"/>
                  </a:lnTo>
                  <a:lnTo>
                    <a:pt x="1407" y="5178"/>
                  </a:lnTo>
                  <a:lnTo>
                    <a:pt x="3443" y="5178"/>
                  </a:lnTo>
                  <a:lnTo>
                    <a:pt x="3647" y="7683"/>
                  </a:lnTo>
                  <a:lnTo>
                    <a:pt x="4146" y="7643"/>
                  </a:lnTo>
                  <a:lnTo>
                    <a:pt x="3944" y="5178"/>
                  </a:lnTo>
                  <a:lnTo>
                    <a:pt x="6691" y="5178"/>
                  </a:lnTo>
                  <a:lnTo>
                    <a:pt x="6205" y="10231"/>
                  </a:lnTo>
                  <a:close/>
                  <a:moveTo>
                    <a:pt x="2697" y="8825"/>
                  </a:moveTo>
                  <a:cubicBezTo>
                    <a:pt x="2383" y="8825"/>
                    <a:pt x="2100" y="9014"/>
                    <a:pt x="1980" y="9304"/>
                  </a:cubicBezTo>
                  <a:cubicBezTo>
                    <a:pt x="1861" y="9593"/>
                    <a:pt x="1927" y="9927"/>
                    <a:pt x="2149" y="10148"/>
                  </a:cubicBezTo>
                  <a:cubicBezTo>
                    <a:pt x="2370" y="10370"/>
                    <a:pt x="2703" y="10436"/>
                    <a:pt x="2993" y="10316"/>
                  </a:cubicBezTo>
                  <a:cubicBezTo>
                    <a:pt x="3283" y="10196"/>
                    <a:pt x="3472" y="9914"/>
                    <a:pt x="3472" y="9600"/>
                  </a:cubicBezTo>
                  <a:cubicBezTo>
                    <a:pt x="3471" y="9173"/>
                    <a:pt x="3124" y="8826"/>
                    <a:pt x="2697" y="8825"/>
                  </a:cubicBezTo>
                  <a:close/>
                  <a:moveTo>
                    <a:pt x="2697" y="9875"/>
                  </a:moveTo>
                  <a:cubicBezTo>
                    <a:pt x="2451" y="9875"/>
                    <a:pt x="2329" y="9579"/>
                    <a:pt x="2502" y="9406"/>
                  </a:cubicBezTo>
                  <a:cubicBezTo>
                    <a:pt x="2675" y="9233"/>
                    <a:pt x="2972" y="9355"/>
                    <a:pt x="2972" y="9600"/>
                  </a:cubicBezTo>
                  <a:cubicBezTo>
                    <a:pt x="2972" y="9752"/>
                    <a:pt x="2848" y="9875"/>
                    <a:pt x="2697" y="9875"/>
                  </a:cubicBezTo>
                  <a:close/>
                  <a:moveTo>
                    <a:pt x="3822" y="9263"/>
                  </a:moveTo>
                  <a:cubicBezTo>
                    <a:pt x="3822" y="9576"/>
                    <a:pt x="4010" y="9859"/>
                    <a:pt x="4300" y="9979"/>
                  </a:cubicBezTo>
                  <a:cubicBezTo>
                    <a:pt x="4590" y="10099"/>
                    <a:pt x="4923" y="10033"/>
                    <a:pt x="5144" y="9811"/>
                  </a:cubicBezTo>
                  <a:cubicBezTo>
                    <a:pt x="5366" y="9589"/>
                    <a:pt x="5432" y="9256"/>
                    <a:pt x="5313" y="8966"/>
                  </a:cubicBezTo>
                  <a:cubicBezTo>
                    <a:pt x="5193" y="8677"/>
                    <a:pt x="4910" y="8488"/>
                    <a:pt x="4597" y="8488"/>
                  </a:cubicBezTo>
                  <a:cubicBezTo>
                    <a:pt x="4169" y="8488"/>
                    <a:pt x="3822" y="8835"/>
                    <a:pt x="3822" y="9263"/>
                  </a:cubicBezTo>
                  <a:close/>
                  <a:moveTo>
                    <a:pt x="4597" y="8988"/>
                  </a:moveTo>
                  <a:cubicBezTo>
                    <a:pt x="4842" y="8988"/>
                    <a:pt x="4964" y="9284"/>
                    <a:pt x="4791" y="9457"/>
                  </a:cubicBezTo>
                  <a:cubicBezTo>
                    <a:pt x="4618" y="9631"/>
                    <a:pt x="4322" y="9508"/>
                    <a:pt x="4322" y="9263"/>
                  </a:cubicBezTo>
                  <a:cubicBezTo>
                    <a:pt x="4322" y="9111"/>
                    <a:pt x="4445" y="8988"/>
                    <a:pt x="4597" y="8988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组合 26"/>
          <p:cNvGrpSpPr/>
          <p:nvPr/>
        </p:nvGrpSpPr>
        <p:grpSpPr>
          <a:xfrm>
            <a:off x="10200005" y="4888865"/>
            <a:ext cx="727710" cy="727710"/>
            <a:chOff x="7127" y="2394"/>
            <a:chExt cx="1146" cy="1146"/>
          </a:xfrm>
        </p:grpSpPr>
        <p:sp>
          <p:nvSpPr>
            <p:cNvPr id="34" name="椭圆 33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iconfont-11243-5316051"/>
            <p:cNvSpPr/>
            <p:nvPr/>
          </p:nvSpPr>
          <p:spPr>
            <a:xfrm>
              <a:off x="7441" y="2656"/>
              <a:ext cx="516" cy="623"/>
            </a:xfrm>
            <a:custGeom>
              <a:avLst/>
              <a:gdLst>
                <a:gd name="connsiteX0" fmla="*/ 110303 w 371029"/>
                <a:gd name="connsiteY0" fmla="*/ 425720 h 447243"/>
                <a:gd name="connsiteX1" fmla="*/ 106446 w 371029"/>
                <a:gd name="connsiteY1" fmla="*/ 427339 h 447243"/>
                <a:gd name="connsiteX2" fmla="*/ 104874 w 371029"/>
                <a:gd name="connsiteY2" fmla="*/ 431148 h 447243"/>
                <a:gd name="connsiteX3" fmla="*/ 110303 w 371029"/>
                <a:gd name="connsiteY3" fmla="*/ 436529 h 447243"/>
                <a:gd name="connsiteX4" fmla="*/ 240388 w 371029"/>
                <a:gd name="connsiteY4" fmla="*/ 436529 h 447243"/>
                <a:gd name="connsiteX5" fmla="*/ 244340 w 371029"/>
                <a:gd name="connsiteY5" fmla="*/ 434958 h 447243"/>
                <a:gd name="connsiteX6" fmla="*/ 245864 w 371029"/>
                <a:gd name="connsiteY6" fmla="*/ 431148 h 447243"/>
                <a:gd name="connsiteX7" fmla="*/ 240483 w 371029"/>
                <a:gd name="connsiteY7" fmla="*/ 425720 h 447243"/>
                <a:gd name="connsiteX8" fmla="*/ 154675 w 371029"/>
                <a:gd name="connsiteY8" fmla="*/ 415006 h 447243"/>
                <a:gd name="connsiteX9" fmla="*/ 196043 w 371029"/>
                <a:gd name="connsiteY9" fmla="*/ 415006 h 447243"/>
                <a:gd name="connsiteX10" fmla="*/ 196043 w 371029"/>
                <a:gd name="connsiteY10" fmla="*/ 415037 h 447243"/>
                <a:gd name="connsiteX11" fmla="*/ 154675 w 371029"/>
                <a:gd name="connsiteY11" fmla="*/ 415037 h 447243"/>
                <a:gd name="connsiteX12" fmla="*/ 110303 w 371029"/>
                <a:gd name="connsiteY12" fmla="*/ 415006 h 447243"/>
                <a:gd name="connsiteX13" fmla="*/ 144059 w 371029"/>
                <a:gd name="connsiteY13" fmla="*/ 415006 h 447243"/>
                <a:gd name="connsiteX14" fmla="*/ 144059 w 371029"/>
                <a:gd name="connsiteY14" fmla="*/ 425716 h 447243"/>
                <a:gd name="connsiteX15" fmla="*/ 206754 w 371029"/>
                <a:gd name="connsiteY15" fmla="*/ 425716 h 447243"/>
                <a:gd name="connsiteX16" fmla="*/ 206754 w 371029"/>
                <a:gd name="connsiteY16" fmla="*/ 415006 h 447243"/>
                <a:gd name="connsiteX17" fmla="*/ 240388 w 371029"/>
                <a:gd name="connsiteY17" fmla="*/ 415006 h 447243"/>
                <a:gd name="connsiteX18" fmla="*/ 256530 w 371029"/>
                <a:gd name="connsiteY18" fmla="*/ 431148 h 447243"/>
                <a:gd name="connsiteX19" fmla="*/ 251911 w 371029"/>
                <a:gd name="connsiteY19" fmla="*/ 442481 h 447243"/>
                <a:gd name="connsiteX20" fmla="*/ 240483 w 371029"/>
                <a:gd name="connsiteY20" fmla="*/ 447243 h 447243"/>
                <a:gd name="connsiteX21" fmla="*/ 110303 w 371029"/>
                <a:gd name="connsiteY21" fmla="*/ 447243 h 447243"/>
                <a:gd name="connsiteX22" fmla="*/ 94161 w 371029"/>
                <a:gd name="connsiteY22" fmla="*/ 431148 h 447243"/>
                <a:gd name="connsiteX23" fmla="*/ 98922 w 371029"/>
                <a:gd name="connsiteY23" fmla="*/ 419673 h 447243"/>
                <a:gd name="connsiteX24" fmla="*/ 110303 w 371029"/>
                <a:gd name="connsiteY24" fmla="*/ 415006 h 447243"/>
                <a:gd name="connsiteX25" fmla="*/ 188678 w 371029"/>
                <a:gd name="connsiteY25" fmla="*/ 394309 h 447243"/>
                <a:gd name="connsiteX26" fmla="*/ 187953 w 371029"/>
                <a:gd name="connsiteY26" fmla="*/ 394369 h 447243"/>
                <a:gd name="connsiteX27" fmla="*/ 162859 w 371029"/>
                <a:gd name="connsiteY27" fmla="*/ 394369 h 447243"/>
                <a:gd name="connsiteX28" fmla="*/ 162192 w 371029"/>
                <a:gd name="connsiteY28" fmla="*/ 394314 h 447243"/>
                <a:gd name="connsiteX29" fmla="*/ 162863 w 371029"/>
                <a:gd name="connsiteY29" fmla="*/ 394345 h 447243"/>
                <a:gd name="connsiteX30" fmla="*/ 187903 w 371029"/>
                <a:gd name="connsiteY30" fmla="*/ 394345 h 447243"/>
                <a:gd name="connsiteX31" fmla="*/ 144059 w 371029"/>
                <a:gd name="connsiteY31" fmla="*/ 391609 h 447243"/>
                <a:gd name="connsiteX32" fmla="*/ 148479 w 371029"/>
                <a:gd name="connsiteY32" fmla="*/ 393178 h 447243"/>
                <a:gd name="connsiteX33" fmla="*/ 162192 w 371029"/>
                <a:gd name="connsiteY33" fmla="*/ 394314 h 447243"/>
                <a:gd name="connsiteX34" fmla="*/ 154675 w 371029"/>
                <a:gd name="connsiteY34" fmla="*/ 393964 h 447243"/>
                <a:gd name="connsiteX35" fmla="*/ 154675 w 371029"/>
                <a:gd name="connsiteY35" fmla="*/ 415006 h 447243"/>
                <a:gd name="connsiteX36" fmla="*/ 144059 w 371029"/>
                <a:gd name="connsiteY36" fmla="*/ 415006 h 447243"/>
                <a:gd name="connsiteX37" fmla="*/ 206754 w 371029"/>
                <a:gd name="connsiteY37" fmla="*/ 390970 h 447243"/>
                <a:gd name="connsiteX38" fmla="*/ 206754 w 371029"/>
                <a:gd name="connsiteY38" fmla="*/ 415006 h 447243"/>
                <a:gd name="connsiteX39" fmla="*/ 196043 w 371029"/>
                <a:gd name="connsiteY39" fmla="*/ 415006 h 447243"/>
                <a:gd name="connsiteX40" fmla="*/ 196043 w 371029"/>
                <a:gd name="connsiteY40" fmla="*/ 393964 h 447243"/>
                <a:gd name="connsiteX41" fmla="*/ 188678 w 371029"/>
                <a:gd name="connsiteY41" fmla="*/ 394309 h 447243"/>
                <a:gd name="connsiteX42" fmla="*/ 202285 w 371029"/>
                <a:gd name="connsiteY42" fmla="*/ 393178 h 447243"/>
                <a:gd name="connsiteX43" fmla="*/ 170129 w 371029"/>
                <a:gd name="connsiteY43" fmla="*/ 383604 h 447243"/>
                <a:gd name="connsiteX44" fmla="*/ 182379 w 371029"/>
                <a:gd name="connsiteY44" fmla="*/ 383604 h 447243"/>
                <a:gd name="connsiteX45" fmla="*/ 182346 w 371029"/>
                <a:gd name="connsiteY45" fmla="*/ 383618 h 447243"/>
                <a:gd name="connsiteX46" fmla="*/ 170163 w 371029"/>
                <a:gd name="connsiteY46" fmla="*/ 383618 h 447243"/>
                <a:gd name="connsiteX47" fmla="*/ 158177 w 371029"/>
                <a:gd name="connsiteY47" fmla="*/ 383233 h 447243"/>
                <a:gd name="connsiteX48" fmla="*/ 159671 w 371029"/>
                <a:gd name="connsiteY48" fmla="*/ 383351 h 447243"/>
                <a:gd name="connsiteX49" fmla="*/ 159673 w 371029"/>
                <a:gd name="connsiteY49" fmla="*/ 383357 h 447243"/>
                <a:gd name="connsiteX50" fmla="*/ 192880 w 371029"/>
                <a:gd name="connsiteY50" fmla="*/ 383210 h 447243"/>
                <a:gd name="connsiteX51" fmla="*/ 192184 w 371029"/>
                <a:gd name="connsiteY51" fmla="*/ 384884 h 447243"/>
                <a:gd name="connsiteX52" fmla="*/ 176254 w 371029"/>
                <a:gd name="connsiteY52" fmla="*/ 391492 h 447243"/>
                <a:gd name="connsiteX53" fmla="*/ 160307 w 371029"/>
                <a:gd name="connsiteY53" fmla="*/ 384884 h 447243"/>
                <a:gd name="connsiteX54" fmla="*/ 159673 w 371029"/>
                <a:gd name="connsiteY54" fmla="*/ 383357 h 447243"/>
                <a:gd name="connsiteX55" fmla="*/ 162815 w 371029"/>
                <a:gd name="connsiteY55" fmla="*/ 383618 h 447243"/>
                <a:gd name="connsiteX56" fmla="*/ 170163 w 371029"/>
                <a:gd name="connsiteY56" fmla="*/ 383618 h 447243"/>
                <a:gd name="connsiteX57" fmla="*/ 176254 w 371029"/>
                <a:gd name="connsiteY57" fmla="*/ 386158 h 447243"/>
                <a:gd name="connsiteX58" fmla="*/ 182346 w 371029"/>
                <a:gd name="connsiteY58" fmla="*/ 383618 h 447243"/>
                <a:gd name="connsiteX59" fmla="*/ 187951 w 371029"/>
                <a:gd name="connsiteY59" fmla="*/ 383618 h 447243"/>
                <a:gd name="connsiteX60" fmla="*/ 192149 w 371029"/>
                <a:gd name="connsiteY60" fmla="*/ 383268 h 447243"/>
                <a:gd name="connsiteX61" fmla="*/ 150099 w 371029"/>
                <a:gd name="connsiteY61" fmla="*/ 382553 h 447243"/>
                <a:gd name="connsiteX62" fmla="*/ 150200 w 371029"/>
                <a:gd name="connsiteY62" fmla="*/ 382570 h 447243"/>
                <a:gd name="connsiteX63" fmla="*/ 158177 w 371029"/>
                <a:gd name="connsiteY63" fmla="*/ 383233 h 447243"/>
                <a:gd name="connsiteX64" fmla="*/ 150241 w 371029"/>
                <a:gd name="connsiteY64" fmla="*/ 382604 h 447243"/>
                <a:gd name="connsiteX65" fmla="*/ 200632 w 371029"/>
                <a:gd name="connsiteY65" fmla="*/ 382550 h 447243"/>
                <a:gd name="connsiteX66" fmla="*/ 200523 w 371029"/>
                <a:gd name="connsiteY66" fmla="*/ 382604 h 447243"/>
                <a:gd name="connsiteX67" fmla="*/ 192880 w 371029"/>
                <a:gd name="connsiteY67" fmla="*/ 383210 h 447243"/>
                <a:gd name="connsiteX68" fmla="*/ 192882 w 371029"/>
                <a:gd name="connsiteY68" fmla="*/ 383207 h 447243"/>
                <a:gd name="connsiteX69" fmla="*/ 200518 w 371029"/>
                <a:gd name="connsiteY69" fmla="*/ 382570 h 447243"/>
                <a:gd name="connsiteX70" fmla="*/ 227064 w 371029"/>
                <a:gd name="connsiteY70" fmla="*/ 369446 h 447243"/>
                <a:gd name="connsiteX71" fmla="*/ 226713 w 371029"/>
                <a:gd name="connsiteY71" fmla="*/ 370287 h 447243"/>
                <a:gd name="connsiteX72" fmla="*/ 218390 w 371029"/>
                <a:gd name="connsiteY72" fmla="*/ 373747 h 447243"/>
                <a:gd name="connsiteX73" fmla="*/ 176254 w 371029"/>
                <a:gd name="connsiteY73" fmla="*/ 346392 h 447243"/>
                <a:gd name="connsiteX74" fmla="*/ 192202 w 371029"/>
                <a:gd name="connsiteY74" fmla="*/ 352994 h 447243"/>
                <a:gd name="connsiteX75" fmla="*/ 193171 w 371029"/>
                <a:gd name="connsiteY75" fmla="*/ 355323 h 447243"/>
                <a:gd name="connsiteX76" fmla="*/ 192002 w 371029"/>
                <a:gd name="connsiteY76" fmla="*/ 358137 h 447243"/>
                <a:gd name="connsiteX77" fmla="*/ 197654 w 371029"/>
                <a:gd name="connsiteY77" fmla="*/ 371739 h 447243"/>
                <a:gd name="connsiteX78" fmla="*/ 192882 w 371029"/>
                <a:gd name="connsiteY78" fmla="*/ 383207 h 447243"/>
                <a:gd name="connsiteX79" fmla="*/ 192149 w 371029"/>
                <a:gd name="connsiteY79" fmla="*/ 383268 h 447243"/>
                <a:gd name="connsiteX80" fmla="*/ 187905 w 371029"/>
                <a:gd name="connsiteY80" fmla="*/ 383604 h 447243"/>
                <a:gd name="connsiteX81" fmla="*/ 182379 w 371029"/>
                <a:gd name="connsiteY81" fmla="*/ 383604 h 447243"/>
                <a:gd name="connsiteX82" fmla="*/ 188404 w 371029"/>
                <a:gd name="connsiteY82" fmla="*/ 381092 h 447243"/>
                <a:gd name="connsiteX83" fmla="*/ 193446 w 371029"/>
                <a:gd name="connsiteY83" fmla="*/ 368918 h 447243"/>
                <a:gd name="connsiteX84" fmla="*/ 176254 w 371029"/>
                <a:gd name="connsiteY84" fmla="*/ 351726 h 447243"/>
                <a:gd name="connsiteX85" fmla="*/ 159063 w 371029"/>
                <a:gd name="connsiteY85" fmla="*/ 368918 h 447243"/>
                <a:gd name="connsiteX86" fmla="*/ 164105 w 371029"/>
                <a:gd name="connsiteY86" fmla="*/ 381092 h 447243"/>
                <a:gd name="connsiteX87" fmla="*/ 170129 w 371029"/>
                <a:gd name="connsiteY87" fmla="*/ 383604 h 447243"/>
                <a:gd name="connsiteX88" fmla="*/ 162859 w 371029"/>
                <a:gd name="connsiteY88" fmla="*/ 383604 h 447243"/>
                <a:gd name="connsiteX89" fmla="*/ 159671 w 371029"/>
                <a:gd name="connsiteY89" fmla="*/ 383351 h 447243"/>
                <a:gd name="connsiteX90" fmla="*/ 154314 w 371029"/>
                <a:gd name="connsiteY90" fmla="*/ 370443 h 447243"/>
                <a:gd name="connsiteX91" fmla="*/ 158612 w 371029"/>
                <a:gd name="connsiteY91" fmla="*/ 360089 h 447243"/>
                <a:gd name="connsiteX92" fmla="*/ 157983 w 371029"/>
                <a:gd name="connsiteY92" fmla="*/ 358578 h 447243"/>
                <a:gd name="connsiteX93" fmla="*/ 160307 w 371029"/>
                <a:gd name="connsiteY93" fmla="*/ 352994 h 447243"/>
                <a:gd name="connsiteX94" fmla="*/ 176254 w 371029"/>
                <a:gd name="connsiteY94" fmla="*/ 346392 h 447243"/>
                <a:gd name="connsiteX95" fmla="*/ 136034 w 371029"/>
                <a:gd name="connsiteY95" fmla="*/ 342896 h 447243"/>
                <a:gd name="connsiteX96" fmla="*/ 118839 w 371029"/>
                <a:gd name="connsiteY96" fmla="*/ 360089 h 447243"/>
                <a:gd name="connsiteX97" fmla="*/ 136034 w 371029"/>
                <a:gd name="connsiteY97" fmla="*/ 377330 h 447243"/>
                <a:gd name="connsiteX98" fmla="*/ 153229 w 371029"/>
                <a:gd name="connsiteY98" fmla="*/ 360089 h 447243"/>
                <a:gd name="connsiteX99" fmla="*/ 136034 w 371029"/>
                <a:gd name="connsiteY99" fmla="*/ 342896 h 447243"/>
                <a:gd name="connsiteX100" fmla="*/ 136034 w 371029"/>
                <a:gd name="connsiteY100" fmla="*/ 337562 h 447243"/>
                <a:gd name="connsiteX101" fmla="*/ 151985 w 371029"/>
                <a:gd name="connsiteY101" fmla="*/ 344164 h 447243"/>
                <a:gd name="connsiteX102" fmla="*/ 157983 w 371029"/>
                <a:gd name="connsiteY102" fmla="*/ 358578 h 447243"/>
                <a:gd name="connsiteX103" fmla="*/ 153681 w 371029"/>
                <a:gd name="connsiteY103" fmla="*/ 368918 h 447243"/>
                <a:gd name="connsiteX104" fmla="*/ 154314 w 371029"/>
                <a:gd name="connsiteY104" fmla="*/ 370443 h 447243"/>
                <a:gd name="connsiteX105" fmla="*/ 151985 w 371029"/>
                <a:gd name="connsiteY105" fmla="*/ 376056 h 447243"/>
                <a:gd name="connsiteX106" fmla="*/ 142676 w 371029"/>
                <a:gd name="connsiteY106" fmla="*/ 379912 h 447243"/>
                <a:gd name="connsiteX107" fmla="*/ 124539 w 371029"/>
                <a:gd name="connsiteY107" fmla="*/ 373459 h 447243"/>
                <a:gd name="connsiteX108" fmla="*/ 116194 w 371029"/>
                <a:gd name="connsiteY108" fmla="*/ 366684 h 447243"/>
                <a:gd name="connsiteX109" fmla="*/ 113456 w 371029"/>
                <a:gd name="connsiteY109" fmla="*/ 360089 h 447243"/>
                <a:gd name="connsiteX110" fmla="*/ 136034 w 371029"/>
                <a:gd name="connsiteY110" fmla="*/ 337562 h 447243"/>
                <a:gd name="connsiteX111" fmla="*/ 214579 w 371029"/>
                <a:gd name="connsiteY111" fmla="*/ 335562 h 447243"/>
                <a:gd name="connsiteX112" fmla="*/ 237109 w 371029"/>
                <a:gd name="connsiteY112" fmla="*/ 358137 h 447243"/>
                <a:gd name="connsiteX113" fmla="*/ 233812 w 371029"/>
                <a:gd name="connsiteY113" fmla="*/ 366101 h 447243"/>
                <a:gd name="connsiteX114" fmla="*/ 227064 w 371029"/>
                <a:gd name="connsiteY114" fmla="*/ 369446 h 447243"/>
                <a:gd name="connsiteX115" fmla="*/ 231774 w 371029"/>
                <a:gd name="connsiteY115" fmla="*/ 358137 h 447243"/>
                <a:gd name="connsiteX116" fmla="*/ 214579 w 371029"/>
                <a:gd name="connsiteY116" fmla="*/ 340943 h 447243"/>
                <a:gd name="connsiteX117" fmla="*/ 197384 w 371029"/>
                <a:gd name="connsiteY117" fmla="*/ 358137 h 447243"/>
                <a:gd name="connsiteX118" fmla="*/ 214579 w 371029"/>
                <a:gd name="connsiteY118" fmla="*/ 375330 h 447243"/>
                <a:gd name="connsiteX119" fmla="*/ 218390 w 371029"/>
                <a:gd name="connsiteY119" fmla="*/ 373747 h 447243"/>
                <a:gd name="connsiteX120" fmla="*/ 209009 w 371029"/>
                <a:gd name="connsiteY120" fmla="*/ 378397 h 447243"/>
                <a:gd name="connsiteX121" fmla="*/ 198628 w 371029"/>
                <a:gd name="connsiteY121" fmla="*/ 374085 h 447243"/>
                <a:gd name="connsiteX122" fmla="*/ 197654 w 371029"/>
                <a:gd name="connsiteY122" fmla="*/ 371739 h 447243"/>
                <a:gd name="connsiteX123" fmla="*/ 198827 w 371029"/>
                <a:gd name="connsiteY123" fmla="*/ 368918 h 447243"/>
                <a:gd name="connsiteX124" fmla="*/ 193171 w 371029"/>
                <a:gd name="connsiteY124" fmla="*/ 355323 h 447243"/>
                <a:gd name="connsiteX125" fmla="*/ 198628 w 371029"/>
                <a:gd name="connsiteY125" fmla="*/ 342188 h 447243"/>
                <a:gd name="connsiteX126" fmla="*/ 214579 w 371029"/>
                <a:gd name="connsiteY126" fmla="*/ 335562 h 447243"/>
                <a:gd name="connsiteX127" fmla="*/ 288575 w 371029"/>
                <a:gd name="connsiteY127" fmla="*/ 169732 h 447243"/>
                <a:gd name="connsiteX128" fmla="*/ 288617 w 371029"/>
                <a:gd name="connsiteY128" fmla="*/ 169761 h 447243"/>
                <a:gd name="connsiteX129" fmla="*/ 280362 w 371029"/>
                <a:gd name="connsiteY129" fmla="*/ 288998 h 447243"/>
                <a:gd name="connsiteX130" fmla="*/ 280337 w 371029"/>
                <a:gd name="connsiteY130" fmla="*/ 289012 h 447243"/>
                <a:gd name="connsiteX131" fmla="*/ 289254 w 371029"/>
                <a:gd name="connsiteY131" fmla="*/ 160558 h 447243"/>
                <a:gd name="connsiteX132" fmla="*/ 326405 w 371029"/>
                <a:gd name="connsiteY132" fmla="*/ 182684 h 447243"/>
                <a:gd name="connsiteX133" fmla="*/ 342856 w 371029"/>
                <a:gd name="connsiteY133" fmla="*/ 228396 h 447243"/>
                <a:gd name="connsiteX134" fmla="*/ 301556 w 371029"/>
                <a:gd name="connsiteY134" fmla="*/ 293516 h 447243"/>
                <a:gd name="connsiteX135" fmla="*/ 279667 w 371029"/>
                <a:gd name="connsiteY135" fmla="*/ 299038 h 447243"/>
                <a:gd name="connsiteX136" fmla="*/ 280362 w 371029"/>
                <a:gd name="connsiteY136" fmla="*/ 288998 h 447243"/>
                <a:gd name="connsiteX137" fmla="*/ 317334 w 371029"/>
                <a:gd name="connsiteY137" fmla="*/ 268424 h 447243"/>
                <a:gd name="connsiteX138" fmla="*/ 332190 w 371029"/>
                <a:gd name="connsiteY138" fmla="*/ 228444 h 447243"/>
                <a:gd name="connsiteX139" fmla="*/ 319971 w 371029"/>
                <a:gd name="connsiteY139" fmla="*/ 191749 h 447243"/>
                <a:gd name="connsiteX140" fmla="*/ 288617 w 371029"/>
                <a:gd name="connsiteY140" fmla="*/ 169761 h 447243"/>
                <a:gd name="connsiteX141" fmla="*/ 278843 w 371029"/>
                <a:gd name="connsiteY141" fmla="*/ 156691 h 447243"/>
                <a:gd name="connsiteX142" fmla="*/ 284670 w 371029"/>
                <a:gd name="connsiteY142" fmla="*/ 157828 h 447243"/>
                <a:gd name="connsiteX143" fmla="*/ 289195 w 371029"/>
                <a:gd name="connsiteY143" fmla="*/ 160523 h 447243"/>
                <a:gd name="connsiteX144" fmla="*/ 279587 w 371029"/>
                <a:gd name="connsiteY144" fmla="*/ 299058 h 447243"/>
                <a:gd name="connsiteX145" fmla="*/ 274862 w 371029"/>
                <a:gd name="connsiteY145" fmla="*/ 300250 h 447243"/>
                <a:gd name="connsiteX146" fmla="*/ 268863 w 371029"/>
                <a:gd name="connsiteY146" fmla="*/ 300583 h 447243"/>
                <a:gd name="connsiteX147" fmla="*/ 269308 w 371029"/>
                <a:gd name="connsiteY147" fmla="*/ 294530 h 447243"/>
                <a:gd name="connsiteX148" fmla="*/ 134415 w 371029"/>
                <a:gd name="connsiteY148" fmla="*/ 136151 h 447243"/>
                <a:gd name="connsiteX149" fmla="*/ 137130 w 371029"/>
                <a:gd name="connsiteY149" fmla="*/ 138818 h 447243"/>
                <a:gd name="connsiteX150" fmla="*/ 137130 w 371029"/>
                <a:gd name="connsiteY150" fmla="*/ 221735 h 447243"/>
                <a:gd name="connsiteX151" fmla="*/ 134415 w 371029"/>
                <a:gd name="connsiteY151" fmla="*/ 224498 h 447243"/>
                <a:gd name="connsiteX152" fmla="*/ 131747 w 371029"/>
                <a:gd name="connsiteY152" fmla="*/ 221830 h 447243"/>
                <a:gd name="connsiteX153" fmla="*/ 131747 w 371029"/>
                <a:gd name="connsiteY153" fmla="*/ 138818 h 447243"/>
                <a:gd name="connsiteX154" fmla="*/ 134415 w 371029"/>
                <a:gd name="connsiteY154" fmla="*/ 136151 h 447243"/>
                <a:gd name="connsiteX155" fmla="*/ 107741 w 371029"/>
                <a:gd name="connsiteY155" fmla="*/ 136151 h 447243"/>
                <a:gd name="connsiteX156" fmla="*/ 110456 w 371029"/>
                <a:gd name="connsiteY156" fmla="*/ 138818 h 447243"/>
                <a:gd name="connsiteX157" fmla="*/ 110456 w 371029"/>
                <a:gd name="connsiteY157" fmla="*/ 313987 h 447243"/>
                <a:gd name="connsiteX158" fmla="*/ 107741 w 371029"/>
                <a:gd name="connsiteY158" fmla="*/ 316654 h 447243"/>
                <a:gd name="connsiteX159" fmla="*/ 105073 w 371029"/>
                <a:gd name="connsiteY159" fmla="*/ 313987 h 447243"/>
                <a:gd name="connsiteX160" fmla="*/ 105073 w 371029"/>
                <a:gd name="connsiteY160" fmla="*/ 138818 h 447243"/>
                <a:gd name="connsiteX161" fmla="*/ 107741 w 371029"/>
                <a:gd name="connsiteY161" fmla="*/ 136151 h 447243"/>
                <a:gd name="connsiteX162" fmla="*/ 291232 w 371029"/>
                <a:gd name="connsiteY162" fmla="*/ 131148 h 447243"/>
                <a:gd name="connsiteX163" fmla="*/ 320361 w 371029"/>
                <a:gd name="connsiteY163" fmla="*/ 141211 h 447243"/>
                <a:gd name="connsiteX164" fmla="*/ 371029 w 371029"/>
                <a:gd name="connsiteY164" fmla="*/ 228380 h 447243"/>
                <a:gd name="connsiteX165" fmla="*/ 309934 w 371029"/>
                <a:gd name="connsiteY165" fmla="*/ 320532 h 447243"/>
                <a:gd name="connsiteX166" fmla="*/ 274227 w 371029"/>
                <a:gd name="connsiteY166" fmla="*/ 327787 h 447243"/>
                <a:gd name="connsiteX167" fmla="*/ 276185 w 371029"/>
                <a:gd name="connsiteY167" fmla="*/ 324494 h 447243"/>
                <a:gd name="connsiteX168" fmla="*/ 279042 w 371029"/>
                <a:gd name="connsiteY168" fmla="*/ 306918 h 447243"/>
                <a:gd name="connsiteX169" fmla="*/ 279587 w 371029"/>
                <a:gd name="connsiteY169" fmla="*/ 299058 h 447243"/>
                <a:gd name="connsiteX170" fmla="*/ 279667 w 371029"/>
                <a:gd name="connsiteY170" fmla="*/ 299038 h 447243"/>
                <a:gd name="connsiteX171" fmla="*/ 279118 w 371029"/>
                <a:gd name="connsiteY171" fmla="*/ 306960 h 447243"/>
                <a:gd name="connsiteX172" fmla="*/ 277785 w 371029"/>
                <a:gd name="connsiteY172" fmla="*/ 317580 h 447243"/>
                <a:gd name="connsiteX173" fmla="*/ 360409 w 371029"/>
                <a:gd name="connsiteY173" fmla="*/ 228428 h 447243"/>
                <a:gd name="connsiteX174" fmla="*/ 290595 w 371029"/>
                <a:gd name="connsiteY174" fmla="*/ 141181 h 447243"/>
                <a:gd name="connsiteX175" fmla="*/ 289254 w 371029"/>
                <a:gd name="connsiteY175" fmla="*/ 160558 h 447243"/>
                <a:gd name="connsiteX176" fmla="*/ 289195 w 371029"/>
                <a:gd name="connsiteY176" fmla="*/ 160523 h 447243"/>
                <a:gd name="connsiteX177" fmla="*/ 281810 w 371029"/>
                <a:gd name="connsiteY177" fmla="*/ 112948 h 447243"/>
                <a:gd name="connsiteX178" fmla="*/ 281068 w 371029"/>
                <a:gd name="connsiteY178" fmla="*/ 123620 h 447243"/>
                <a:gd name="connsiteX179" fmla="*/ 69775 w 371029"/>
                <a:gd name="connsiteY179" fmla="*/ 124820 h 447243"/>
                <a:gd name="connsiteX180" fmla="*/ 69037 w 371029"/>
                <a:gd name="connsiteY180" fmla="*/ 114203 h 447243"/>
                <a:gd name="connsiteX181" fmla="*/ 82788 w 371029"/>
                <a:gd name="connsiteY181" fmla="*/ 67714 h 447243"/>
                <a:gd name="connsiteX182" fmla="*/ 106947 w 371029"/>
                <a:gd name="connsiteY182" fmla="*/ 67714 h 447243"/>
                <a:gd name="connsiteX183" fmla="*/ 106583 w 371029"/>
                <a:gd name="connsiteY183" fmla="*/ 67888 h 447243"/>
                <a:gd name="connsiteX184" fmla="*/ 83009 w 371029"/>
                <a:gd name="connsiteY184" fmla="*/ 67888 h 447243"/>
                <a:gd name="connsiteX185" fmla="*/ 76431 w 371029"/>
                <a:gd name="connsiteY185" fmla="*/ 58202 h 447243"/>
                <a:gd name="connsiteX186" fmla="*/ 77866 w 371029"/>
                <a:gd name="connsiteY186" fmla="*/ 63840 h 447243"/>
                <a:gd name="connsiteX187" fmla="*/ 82788 w 371029"/>
                <a:gd name="connsiteY187" fmla="*/ 67714 h 447243"/>
                <a:gd name="connsiteX188" fmla="*/ 78721 w 371029"/>
                <a:gd name="connsiteY188" fmla="*/ 67714 h 447243"/>
                <a:gd name="connsiteX189" fmla="*/ 78721 w 371029"/>
                <a:gd name="connsiteY189" fmla="*/ 67856 h 447243"/>
                <a:gd name="connsiteX190" fmla="*/ 71055 w 371029"/>
                <a:gd name="connsiteY190" fmla="*/ 71286 h 447243"/>
                <a:gd name="connsiteX191" fmla="*/ 66960 w 371029"/>
                <a:gd name="connsiteY191" fmla="*/ 84337 h 447243"/>
                <a:gd name="connsiteX192" fmla="*/ 69037 w 371029"/>
                <a:gd name="connsiteY192" fmla="*/ 114203 h 447243"/>
                <a:gd name="connsiteX193" fmla="*/ 65103 w 371029"/>
                <a:gd name="connsiteY193" fmla="*/ 114226 h 447243"/>
                <a:gd name="connsiteX194" fmla="*/ 59817 w 371029"/>
                <a:gd name="connsiteY194" fmla="*/ 119560 h 447243"/>
                <a:gd name="connsiteX195" fmla="*/ 65151 w 371029"/>
                <a:gd name="connsiteY195" fmla="*/ 124846 h 447243"/>
                <a:gd name="connsiteX196" fmla="*/ 69775 w 371029"/>
                <a:gd name="connsiteY196" fmla="*/ 124820 h 447243"/>
                <a:gd name="connsiteX197" fmla="*/ 82387 w 371029"/>
                <a:gd name="connsiteY197" fmla="*/ 306156 h 447243"/>
                <a:gd name="connsiteX198" fmla="*/ 103547 w 371029"/>
                <a:gd name="connsiteY198" fmla="*/ 356419 h 447243"/>
                <a:gd name="connsiteX199" fmla="*/ 116194 w 371029"/>
                <a:gd name="connsiteY199" fmla="*/ 366684 h 447243"/>
                <a:gd name="connsiteX200" fmla="*/ 120083 w 371029"/>
                <a:gd name="connsiteY200" fmla="*/ 376056 h 447243"/>
                <a:gd name="connsiteX201" fmla="*/ 136034 w 371029"/>
                <a:gd name="connsiteY201" fmla="*/ 382664 h 447243"/>
                <a:gd name="connsiteX202" fmla="*/ 142676 w 371029"/>
                <a:gd name="connsiteY202" fmla="*/ 379912 h 447243"/>
                <a:gd name="connsiteX203" fmla="*/ 150099 w 371029"/>
                <a:gd name="connsiteY203" fmla="*/ 382553 h 447243"/>
                <a:gd name="connsiteX204" fmla="*/ 144059 w 371029"/>
                <a:gd name="connsiteY204" fmla="*/ 381568 h 447243"/>
                <a:gd name="connsiteX205" fmla="*/ 144059 w 371029"/>
                <a:gd name="connsiteY205" fmla="*/ 391609 h 447243"/>
                <a:gd name="connsiteX206" fmla="*/ 119384 w 371029"/>
                <a:gd name="connsiteY206" fmla="*/ 382848 h 447243"/>
                <a:gd name="connsiteX207" fmla="*/ 71721 w 371029"/>
                <a:gd name="connsiteY207" fmla="*/ 306918 h 447243"/>
                <a:gd name="connsiteX208" fmla="*/ 56294 w 371029"/>
                <a:gd name="connsiteY208" fmla="*/ 85147 h 447243"/>
                <a:gd name="connsiteX209" fmla="*/ 63245 w 371029"/>
                <a:gd name="connsiteY209" fmla="*/ 64046 h 447243"/>
                <a:gd name="connsiteX210" fmla="*/ 110690 w 371029"/>
                <a:gd name="connsiteY210" fmla="*/ 57187 h 447243"/>
                <a:gd name="connsiteX211" fmla="*/ 271995 w 371029"/>
                <a:gd name="connsiteY211" fmla="*/ 57187 h 447243"/>
                <a:gd name="connsiteX212" fmla="*/ 287518 w 371029"/>
                <a:gd name="connsiteY212" fmla="*/ 64094 h 447243"/>
                <a:gd name="connsiteX213" fmla="*/ 294422 w 371029"/>
                <a:gd name="connsiteY213" fmla="*/ 85147 h 447243"/>
                <a:gd name="connsiteX214" fmla="*/ 291232 w 371029"/>
                <a:gd name="connsiteY214" fmla="*/ 131148 h 447243"/>
                <a:gd name="connsiteX215" fmla="*/ 286500 w 371029"/>
                <a:gd name="connsiteY215" fmla="*/ 129513 h 447243"/>
                <a:gd name="connsiteX216" fmla="*/ 280785 w 371029"/>
                <a:gd name="connsiteY216" fmla="*/ 128608 h 447243"/>
                <a:gd name="connsiteX217" fmla="*/ 278843 w 371029"/>
                <a:gd name="connsiteY217" fmla="*/ 156691 h 447243"/>
                <a:gd name="connsiteX218" fmla="*/ 278814 w 371029"/>
                <a:gd name="connsiteY218" fmla="*/ 156685 h 447243"/>
                <a:gd name="connsiteX219" fmla="*/ 268862 w 371029"/>
                <a:gd name="connsiteY219" fmla="*/ 300583 h 447243"/>
                <a:gd name="connsiteX220" fmla="*/ 268863 w 371029"/>
                <a:gd name="connsiteY220" fmla="*/ 300583 h 447243"/>
                <a:gd name="connsiteX221" fmla="*/ 268451 w 371029"/>
                <a:gd name="connsiteY221" fmla="*/ 306198 h 447243"/>
                <a:gd name="connsiteX222" fmla="*/ 265879 w 371029"/>
                <a:gd name="connsiteY222" fmla="*/ 321771 h 447243"/>
                <a:gd name="connsiteX223" fmla="*/ 264117 w 371029"/>
                <a:gd name="connsiteY223" fmla="*/ 328533 h 447243"/>
                <a:gd name="connsiteX224" fmla="*/ 271022 w 371029"/>
                <a:gd name="connsiteY224" fmla="*/ 328438 h 447243"/>
                <a:gd name="connsiteX225" fmla="*/ 274227 w 371029"/>
                <a:gd name="connsiteY225" fmla="*/ 327787 h 447243"/>
                <a:gd name="connsiteX226" fmla="*/ 249092 w 371029"/>
                <a:gd name="connsiteY226" fmla="*/ 370053 h 447243"/>
                <a:gd name="connsiteX227" fmla="*/ 206754 w 371029"/>
                <a:gd name="connsiteY227" fmla="*/ 390970 h 447243"/>
                <a:gd name="connsiteX228" fmla="*/ 206754 w 371029"/>
                <a:gd name="connsiteY228" fmla="*/ 381473 h 447243"/>
                <a:gd name="connsiteX229" fmla="*/ 200632 w 371029"/>
                <a:gd name="connsiteY229" fmla="*/ 382550 h 447243"/>
                <a:gd name="connsiteX230" fmla="*/ 209009 w 371029"/>
                <a:gd name="connsiteY230" fmla="*/ 378397 h 447243"/>
                <a:gd name="connsiteX231" fmla="*/ 214579 w 371029"/>
                <a:gd name="connsiteY231" fmla="*/ 380711 h 447243"/>
                <a:gd name="connsiteX232" fmla="*/ 230506 w 371029"/>
                <a:gd name="connsiteY232" fmla="*/ 374085 h 447243"/>
                <a:gd name="connsiteX233" fmla="*/ 233812 w 371029"/>
                <a:gd name="connsiteY233" fmla="*/ 366101 h 447243"/>
                <a:gd name="connsiteX234" fmla="*/ 241884 w 371029"/>
                <a:gd name="connsiteY234" fmla="*/ 362099 h 447243"/>
                <a:gd name="connsiteX235" fmla="*/ 265853 w 371029"/>
                <a:gd name="connsiteY235" fmla="*/ 321731 h 447243"/>
                <a:gd name="connsiteX236" fmla="*/ 268376 w 371029"/>
                <a:gd name="connsiteY236" fmla="*/ 306108 h 447243"/>
                <a:gd name="connsiteX237" fmla="*/ 269186 w 371029"/>
                <a:gd name="connsiteY237" fmla="*/ 294439 h 447243"/>
                <a:gd name="connsiteX238" fmla="*/ 281068 w 371029"/>
                <a:gd name="connsiteY238" fmla="*/ 123620 h 447243"/>
                <a:gd name="connsiteX239" fmla="*/ 283261 w 371029"/>
                <a:gd name="connsiteY239" fmla="*/ 123608 h 447243"/>
                <a:gd name="connsiteX240" fmla="*/ 288595 w 371029"/>
                <a:gd name="connsiteY240" fmla="*/ 118274 h 447243"/>
                <a:gd name="connsiteX241" fmla="*/ 283214 w 371029"/>
                <a:gd name="connsiteY241" fmla="*/ 112940 h 447243"/>
                <a:gd name="connsiteX242" fmla="*/ 283166 w 371029"/>
                <a:gd name="connsiteY242" fmla="*/ 112940 h 447243"/>
                <a:gd name="connsiteX243" fmla="*/ 281810 w 371029"/>
                <a:gd name="connsiteY243" fmla="*/ 112948 h 447243"/>
                <a:gd name="connsiteX244" fmla="*/ 283804 w 371029"/>
                <a:gd name="connsiteY244" fmla="*/ 84289 h 447243"/>
                <a:gd name="connsiteX245" fmla="*/ 279756 w 371029"/>
                <a:gd name="connsiteY245" fmla="*/ 71238 h 447243"/>
                <a:gd name="connsiteX246" fmla="*/ 271995 w 371029"/>
                <a:gd name="connsiteY246" fmla="*/ 67714 h 447243"/>
                <a:gd name="connsiteX247" fmla="*/ 106947 w 371029"/>
                <a:gd name="connsiteY247" fmla="*/ 67714 h 447243"/>
                <a:gd name="connsiteX248" fmla="*/ 110774 w 371029"/>
                <a:gd name="connsiteY248" fmla="*/ 65888 h 447243"/>
                <a:gd name="connsiteX249" fmla="*/ 111726 w 371029"/>
                <a:gd name="connsiteY249" fmla="*/ 61268 h 447243"/>
                <a:gd name="connsiteX250" fmla="*/ 87144 w 371029"/>
                <a:gd name="connsiteY250" fmla="*/ 57187 h 447243"/>
                <a:gd name="connsiteX251" fmla="*/ 99764 w 371029"/>
                <a:gd name="connsiteY251" fmla="*/ 57187 h 447243"/>
                <a:gd name="connsiteX252" fmla="*/ 99772 w 371029"/>
                <a:gd name="connsiteY252" fmla="*/ 57220 h 447243"/>
                <a:gd name="connsiteX253" fmla="*/ 87152 w 371029"/>
                <a:gd name="connsiteY253" fmla="*/ 57220 h 447243"/>
                <a:gd name="connsiteX254" fmla="*/ 78866 w 371029"/>
                <a:gd name="connsiteY254" fmla="*/ 500 h 447243"/>
                <a:gd name="connsiteX255" fmla="*/ 99534 w 371029"/>
                <a:gd name="connsiteY255" fmla="*/ 12835 h 447243"/>
                <a:gd name="connsiteX256" fmla="*/ 102249 w 371029"/>
                <a:gd name="connsiteY256" fmla="*/ 23646 h 447243"/>
                <a:gd name="connsiteX257" fmla="*/ 102392 w 371029"/>
                <a:gd name="connsiteY257" fmla="*/ 24503 h 447243"/>
                <a:gd name="connsiteX258" fmla="*/ 110690 w 371029"/>
                <a:gd name="connsiteY258" fmla="*/ 57187 h 447243"/>
                <a:gd name="connsiteX259" fmla="*/ 99764 w 371029"/>
                <a:gd name="connsiteY259" fmla="*/ 57187 h 447243"/>
                <a:gd name="connsiteX260" fmla="*/ 91915 w 371029"/>
                <a:gd name="connsiteY260" fmla="*/ 26265 h 447243"/>
                <a:gd name="connsiteX261" fmla="*/ 91772 w 371029"/>
                <a:gd name="connsiteY261" fmla="*/ 25455 h 447243"/>
                <a:gd name="connsiteX262" fmla="*/ 89200 w 371029"/>
                <a:gd name="connsiteY262" fmla="*/ 15454 h 447243"/>
                <a:gd name="connsiteX263" fmla="*/ 81533 w 371029"/>
                <a:gd name="connsiteY263" fmla="*/ 10835 h 447243"/>
                <a:gd name="connsiteX264" fmla="*/ 11004 w 371029"/>
                <a:gd name="connsiteY264" fmla="*/ 28789 h 447243"/>
                <a:gd name="connsiteX265" fmla="*/ 10719 w 371029"/>
                <a:gd name="connsiteY265" fmla="*/ 29170 h 447243"/>
                <a:gd name="connsiteX266" fmla="*/ 13481 w 371029"/>
                <a:gd name="connsiteY266" fmla="*/ 40314 h 447243"/>
                <a:gd name="connsiteX267" fmla="*/ 13909 w 371029"/>
                <a:gd name="connsiteY267" fmla="*/ 40600 h 447243"/>
                <a:gd name="connsiteX268" fmla="*/ 67770 w 371029"/>
                <a:gd name="connsiteY268" fmla="*/ 26979 h 447243"/>
                <a:gd name="connsiteX269" fmla="*/ 76295 w 371029"/>
                <a:gd name="connsiteY269" fmla="*/ 28217 h 447243"/>
                <a:gd name="connsiteX270" fmla="*/ 81485 w 371029"/>
                <a:gd name="connsiteY270" fmla="*/ 35218 h 447243"/>
                <a:gd name="connsiteX271" fmla="*/ 87144 w 371029"/>
                <a:gd name="connsiteY271" fmla="*/ 57187 h 447243"/>
                <a:gd name="connsiteX272" fmla="*/ 78721 w 371029"/>
                <a:gd name="connsiteY272" fmla="*/ 57187 h 447243"/>
                <a:gd name="connsiteX273" fmla="*/ 76431 w 371029"/>
                <a:gd name="connsiteY273" fmla="*/ 58202 h 447243"/>
                <a:gd name="connsiteX274" fmla="*/ 71199 w 371029"/>
                <a:gd name="connsiteY274" fmla="*/ 37647 h 447243"/>
                <a:gd name="connsiteX275" fmla="*/ 70866 w 371029"/>
                <a:gd name="connsiteY275" fmla="*/ 37218 h 447243"/>
                <a:gd name="connsiteX276" fmla="*/ 70389 w 371029"/>
                <a:gd name="connsiteY276" fmla="*/ 37171 h 447243"/>
                <a:gd name="connsiteX277" fmla="*/ 16576 w 371029"/>
                <a:gd name="connsiteY277" fmla="*/ 50886 h 447243"/>
                <a:gd name="connsiteX278" fmla="*/ 3194 w 371029"/>
                <a:gd name="connsiteY278" fmla="*/ 42886 h 447243"/>
                <a:gd name="connsiteX279" fmla="*/ 337 w 371029"/>
                <a:gd name="connsiteY279" fmla="*/ 31837 h 447243"/>
                <a:gd name="connsiteX280" fmla="*/ 1528 w 371029"/>
                <a:gd name="connsiteY280" fmla="*/ 23503 h 447243"/>
                <a:gd name="connsiteX281" fmla="*/ 8242 w 371029"/>
                <a:gd name="connsiteY281" fmla="*/ 18407 h 44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</a:cxnLst>
              <a:rect l="l" t="t" r="r" b="b"/>
              <a:pathLst>
                <a:path w="371029" h="447243">
                  <a:moveTo>
                    <a:pt x="110303" y="425720"/>
                  </a:moveTo>
                  <a:cubicBezTo>
                    <a:pt x="108874" y="425720"/>
                    <a:pt x="107494" y="426292"/>
                    <a:pt x="106446" y="427339"/>
                  </a:cubicBezTo>
                  <a:cubicBezTo>
                    <a:pt x="105398" y="428339"/>
                    <a:pt x="104874" y="429720"/>
                    <a:pt x="104874" y="431148"/>
                  </a:cubicBezTo>
                  <a:cubicBezTo>
                    <a:pt x="104874" y="434101"/>
                    <a:pt x="107303" y="436529"/>
                    <a:pt x="110303" y="436529"/>
                  </a:cubicBezTo>
                  <a:lnTo>
                    <a:pt x="240388" y="436529"/>
                  </a:lnTo>
                  <a:cubicBezTo>
                    <a:pt x="241864" y="436529"/>
                    <a:pt x="243245" y="435958"/>
                    <a:pt x="244340" y="434958"/>
                  </a:cubicBezTo>
                  <a:cubicBezTo>
                    <a:pt x="245292" y="433958"/>
                    <a:pt x="245864" y="432577"/>
                    <a:pt x="245864" y="431148"/>
                  </a:cubicBezTo>
                  <a:cubicBezTo>
                    <a:pt x="245864" y="428149"/>
                    <a:pt x="243435" y="425720"/>
                    <a:pt x="240483" y="425720"/>
                  </a:cubicBezTo>
                  <a:close/>
                  <a:moveTo>
                    <a:pt x="154675" y="415006"/>
                  </a:moveTo>
                  <a:lnTo>
                    <a:pt x="196043" y="415006"/>
                  </a:lnTo>
                  <a:lnTo>
                    <a:pt x="196043" y="415037"/>
                  </a:lnTo>
                  <a:lnTo>
                    <a:pt x="154675" y="415037"/>
                  </a:lnTo>
                  <a:close/>
                  <a:moveTo>
                    <a:pt x="110303" y="415006"/>
                  </a:moveTo>
                  <a:lnTo>
                    <a:pt x="144059" y="415006"/>
                  </a:lnTo>
                  <a:lnTo>
                    <a:pt x="144059" y="425716"/>
                  </a:lnTo>
                  <a:lnTo>
                    <a:pt x="206754" y="425716"/>
                  </a:lnTo>
                  <a:lnTo>
                    <a:pt x="206754" y="415006"/>
                  </a:lnTo>
                  <a:lnTo>
                    <a:pt x="240388" y="415006"/>
                  </a:lnTo>
                  <a:cubicBezTo>
                    <a:pt x="249244" y="415006"/>
                    <a:pt x="256530" y="422197"/>
                    <a:pt x="256530" y="431148"/>
                  </a:cubicBezTo>
                  <a:cubicBezTo>
                    <a:pt x="256530" y="435434"/>
                    <a:pt x="254863" y="439481"/>
                    <a:pt x="251911" y="442481"/>
                  </a:cubicBezTo>
                  <a:cubicBezTo>
                    <a:pt x="248721" y="445576"/>
                    <a:pt x="244673" y="447243"/>
                    <a:pt x="240483" y="447243"/>
                  </a:cubicBezTo>
                  <a:lnTo>
                    <a:pt x="110303" y="447243"/>
                  </a:lnTo>
                  <a:cubicBezTo>
                    <a:pt x="101446" y="447243"/>
                    <a:pt x="94161" y="440053"/>
                    <a:pt x="94161" y="431148"/>
                  </a:cubicBezTo>
                  <a:cubicBezTo>
                    <a:pt x="94161" y="426815"/>
                    <a:pt x="95827" y="422816"/>
                    <a:pt x="98922" y="419673"/>
                  </a:cubicBezTo>
                  <a:cubicBezTo>
                    <a:pt x="102017" y="416673"/>
                    <a:pt x="106065" y="415006"/>
                    <a:pt x="110303" y="415006"/>
                  </a:cubicBezTo>
                  <a:close/>
                  <a:moveTo>
                    <a:pt x="188678" y="394309"/>
                  </a:moveTo>
                  <a:lnTo>
                    <a:pt x="187953" y="394369"/>
                  </a:lnTo>
                  <a:lnTo>
                    <a:pt x="162859" y="394369"/>
                  </a:lnTo>
                  <a:lnTo>
                    <a:pt x="162192" y="394314"/>
                  </a:lnTo>
                  <a:lnTo>
                    <a:pt x="162863" y="394345"/>
                  </a:lnTo>
                  <a:lnTo>
                    <a:pt x="187903" y="394345"/>
                  </a:lnTo>
                  <a:close/>
                  <a:moveTo>
                    <a:pt x="144059" y="391609"/>
                  </a:moveTo>
                  <a:lnTo>
                    <a:pt x="148479" y="393178"/>
                  </a:lnTo>
                  <a:lnTo>
                    <a:pt x="162192" y="394314"/>
                  </a:lnTo>
                  <a:lnTo>
                    <a:pt x="154675" y="393964"/>
                  </a:lnTo>
                  <a:lnTo>
                    <a:pt x="154675" y="415006"/>
                  </a:lnTo>
                  <a:lnTo>
                    <a:pt x="144059" y="415006"/>
                  </a:lnTo>
                  <a:close/>
                  <a:moveTo>
                    <a:pt x="206754" y="390970"/>
                  </a:moveTo>
                  <a:lnTo>
                    <a:pt x="206754" y="415006"/>
                  </a:lnTo>
                  <a:lnTo>
                    <a:pt x="196043" y="415006"/>
                  </a:lnTo>
                  <a:lnTo>
                    <a:pt x="196043" y="393964"/>
                  </a:lnTo>
                  <a:lnTo>
                    <a:pt x="188678" y="394309"/>
                  </a:lnTo>
                  <a:lnTo>
                    <a:pt x="202285" y="393178"/>
                  </a:lnTo>
                  <a:close/>
                  <a:moveTo>
                    <a:pt x="170129" y="383604"/>
                  </a:moveTo>
                  <a:lnTo>
                    <a:pt x="182379" y="383604"/>
                  </a:lnTo>
                  <a:lnTo>
                    <a:pt x="182346" y="383618"/>
                  </a:lnTo>
                  <a:lnTo>
                    <a:pt x="170163" y="383618"/>
                  </a:lnTo>
                  <a:close/>
                  <a:moveTo>
                    <a:pt x="158177" y="383233"/>
                  </a:moveTo>
                  <a:lnTo>
                    <a:pt x="159671" y="383351"/>
                  </a:lnTo>
                  <a:lnTo>
                    <a:pt x="159673" y="383357"/>
                  </a:lnTo>
                  <a:close/>
                  <a:moveTo>
                    <a:pt x="192880" y="383210"/>
                  </a:moveTo>
                  <a:lnTo>
                    <a:pt x="192184" y="384884"/>
                  </a:lnTo>
                  <a:cubicBezTo>
                    <a:pt x="188088" y="388968"/>
                    <a:pt x="182445" y="391492"/>
                    <a:pt x="176254" y="391492"/>
                  </a:cubicBezTo>
                  <a:cubicBezTo>
                    <a:pt x="170040" y="391492"/>
                    <a:pt x="164396" y="388968"/>
                    <a:pt x="160307" y="384884"/>
                  </a:cubicBezTo>
                  <a:lnTo>
                    <a:pt x="159673" y="383357"/>
                  </a:lnTo>
                  <a:lnTo>
                    <a:pt x="162815" y="383618"/>
                  </a:lnTo>
                  <a:lnTo>
                    <a:pt x="170163" y="383618"/>
                  </a:lnTo>
                  <a:lnTo>
                    <a:pt x="176254" y="386158"/>
                  </a:lnTo>
                  <a:lnTo>
                    <a:pt x="182346" y="383618"/>
                  </a:lnTo>
                  <a:lnTo>
                    <a:pt x="187951" y="383618"/>
                  </a:lnTo>
                  <a:lnTo>
                    <a:pt x="192149" y="383268"/>
                  </a:lnTo>
                  <a:close/>
                  <a:moveTo>
                    <a:pt x="150099" y="382553"/>
                  </a:moveTo>
                  <a:lnTo>
                    <a:pt x="150200" y="382570"/>
                  </a:lnTo>
                  <a:lnTo>
                    <a:pt x="158177" y="383233"/>
                  </a:lnTo>
                  <a:lnTo>
                    <a:pt x="150241" y="382604"/>
                  </a:lnTo>
                  <a:close/>
                  <a:moveTo>
                    <a:pt x="200632" y="382550"/>
                  </a:moveTo>
                  <a:lnTo>
                    <a:pt x="200523" y="382604"/>
                  </a:lnTo>
                  <a:lnTo>
                    <a:pt x="192880" y="383210"/>
                  </a:lnTo>
                  <a:lnTo>
                    <a:pt x="192882" y="383207"/>
                  </a:lnTo>
                  <a:lnTo>
                    <a:pt x="200518" y="382570"/>
                  </a:lnTo>
                  <a:close/>
                  <a:moveTo>
                    <a:pt x="227064" y="369446"/>
                  </a:moveTo>
                  <a:lnTo>
                    <a:pt x="226713" y="370287"/>
                  </a:lnTo>
                  <a:lnTo>
                    <a:pt x="218390" y="373747"/>
                  </a:lnTo>
                  <a:close/>
                  <a:moveTo>
                    <a:pt x="176254" y="346392"/>
                  </a:moveTo>
                  <a:cubicBezTo>
                    <a:pt x="182469" y="346392"/>
                    <a:pt x="188112" y="348916"/>
                    <a:pt x="192202" y="352994"/>
                  </a:cubicBezTo>
                  <a:lnTo>
                    <a:pt x="193171" y="355323"/>
                  </a:lnTo>
                  <a:lnTo>
                    <a:pt x="192002" y="358137"/>
                  </a:lnTo>
                  <a:lnTo>
                    <a:pt x="197654" y="371739"/>
                  </a:lnTo>
                  <a:lnTo>
                    <a:pt x="192882" y="383207"/>
                  </a:lnTo>
                  <a:lnTo>
                    <a:pt x="192149" y="383268"/>
                  </a:lnTo>
                  <a:lnTo>
                    <a:pt x="187905" y="383604"/>
                  </a:lnTo>
                  <a:lnTo>
                    <a:pt x="182379" y="383604"/>
                  </a:lnTo>
                  <a:lnTo>
                    <a:pt x="188404" y="381092"/>
                  </a:lnTo>
                  <a:cubicBezTo>
                    <a:pt x="191517" y="377966"/>
                    <a:pt x="193446" y="373657"/>
                    <a:pt x="193446" y="368918"/>
                  </a:cubicBezTo>
                  <a:cubicBezTo>
                    <a:pt x="193446" y="359489"/>
                    <a:pt x="185731" y="351726"/>
                    <a:pt x="176254" y="351726"/>
                  </a:cubicBezTo>
                  <a:cubicBezTo>
                    <a:pt x="166777" y="351726"/>
                    <a:pt x="159063" y="359489"/>
                    <a:pt x="159063" y="368918"/>
                  </a:cubicBezTo>
                  <a:cubicBezTo>
                    <a:pt x="159063" y="373657"/>
                    <a:pt x="160991" y="377966"/>
                    <a:pt x="164105" y="381092"/>
                  </a:cubicBezTo>
                  <a:lnTo>
                    <a:pt x="170129" y="383604"/>
                  </a:lnTo>
                  <a:lnTo>
                    <a:pt x="162859" y="383604"/>
                  </a:lnTo>
                  <a:lnTo>
                    <a:pt x="159671" y="383351"/>
                  </a:lnTo>
                  <a:lnTo>
                    <a:pt x="154314" y="370443"/>
                  </a:lnTo>
                  <a:lnTo>
                    <a:pt x="158612" y="360089"/>
                  </a:lnTo>
                  <a:lnTo>
                    <a:pt x="157983" y="358578"/>
                  </a:lnTo>
                  <a:lnTo>
                    <a:pt x="160307" y="352994"/>
                  </a:lnTo>
                  <a:cubicBezTo>
                    <a:pt x="164396" y="348916"/>
                    <a:pt x="170040" y="346392"/>
                    <a:pt x="176254" y="346392"/>
                  </a:cubicBezTo>
                  <a:close/>
                  <a:moveTo>
                    <a:pt x="136034" y="342896"/>
                  </a:moveTo>
                  <a:cubicBezTo>
                    <a:pt x="126555" y="342896"/>
                    <a:pt x="118839" y="350659"/>
                    <a:pt x="118839" y="360089"/>
                  </a:cubicBezTo>
                  <a:cubicBezTo>
                    <a:pt x="118839" y="369567"/>
                    <a:pt x="126555" y="377330"/>
                    <a:pt x="136034" y="377330"/>
                  </a:cubicBezTo>
                  <a:cubicBezTo>
                    <a:pt x="145513" y="377330"/>
                    <a:pt x="153229" y="369567"/>
                    <a:pt x="153229" y="360089"/>
                  </a:cubicBezTo>
                  <a:cubicBezTo>
                    <a:pt x="153229" y="350659"/>
                    <a:pt x="145560" y="342896"/>
                    <a:pt x="136034" y="342896"/>
                  </a:cubicBezTo>
                  <a:close/>
                  <a:moveTo>
                    <a:pt x="136034" y="337562"/>
                  </a:moveTo>
                  <a:cubicBezTo>
                    <a:pt x="142250" y="337562"/>
                    <a:pt x="147895" y="340086"/>
                    <a:pt x="151985" y="344164"/>
                  </a:cubicBezTo>
                  <a:lnTo>
                    <a:pt x="157983" y="358578"/>
                  </a:lnTo>
                  <a:lnTo>
                    <a:pt x="153681" y="368918"/>
                  </a:lnTo>
                  <a:lnTo>
                    <a:pt x="154314" y="370443"/>
                  </a:lnTo>
                  <a:lnTo>
                    <a:pt x="151985" y="376056"/>
                  </a:lnTo>
                  <a:lnTo>
                    <a:pt x="142676" y="379912"/>
                  </a:lnTo>
                  <a:lnTo>
                    <a:pt x="124539" y="373459"/>
                  </a:lnTo>
                  <a:lnTo>
                    <a:pt x="116194" y="366684"/>
                  </a:lnTo>
                  <a:lnTo>
                    <a:pt x="113456" y="360089"/>
                  </a:lnTo>
                  <a:cubicBezTo>
                    <a:pt x="113456" y="347659"/>
                    <a:pt x="123602" y="337562"/>
                    <a:pt x="136034" y="337562"/>
                  </a:cubicBezTo>
                  <a:close/>
                  <a:moveTo>
                    <a:pt x="214579" y="335562"/>
                  </a:moveTo>
                  <a:cubicBezTo>
                    <a:pt x="227011" y="335562"/>
                    <a:pt x="237109" y="345706"/>
                    <a:pt x="237109" y="358137"/>
                  </a:cubicBezTo>
                  <a:lnTo>
                    <a:pt x="233812" y="366101"/>
                  </a:lnTo>
                  <a:lnTo>
                    <a:pt x="227064" y="369446"/>
                  </a:lnTo>
                  <a:lnTo>
                    <a:pt x="231774" y="358137"/>
                  </a:lnTo>
                  <a:cubicBezTo>
                    <a:pt x="231774" y="348659"/>
                    <a:pt x="224106" y="340943"/>
                    <a:pt x="214579" y="340943"/>
                  </a:cubicBezTo>
                  <a:cubicBezTo>
                    <a:pt x="205101" y="340943"/>
                    <a:pt x="197384" y="348659"/>
                    <a:pt x="197384" y="358137"/>
                  </a:cubicBezTo>
                  <a:cubicBezTo>
                    <a:pt x="197384" y="367614"/>
                    <a:pt x="205101" y="375330"/>
                    <a:pt x="214579" y="375330"/>
                  </a:cubicBezTo>
                  <a:lnTo>
                    <a:pt x="218390" y="373747"/>
                  </a:lnTo>
                  <a:lnTo>
                    <a:pt x="209009" y="378397"/>
                  </a:lnTo>
                  <a:lnTo>
                    <a:pt x="198628" y="374085"/>
                  </a:lnTo>
                  <a:lnTo>
                    <a:pt x="197654" y="371739"/>
                  </a:lnTo>
                  <a:lnTo>
                    <a:pt x="198827" y="368918"/>
                  </a:lnTo>
                  <a:lnTo>
                    <a:pt x="193171" y="355323"/>
                  </a:lnTo>
                  <a:lnTo>
                    <a:pt x="198628" y="342188"/>
                  </a:lnTo>
                  <a:cubicBezTo>
                    <a:pt x="202719" y="338098"/>
                    <a:pt x="208363" y="335562"/>
                    <a:pt x="214579" y="335562"/>
                  </a:cubicBezTo>
                  <a:close/>
                  <a:moveTo>
                    <a:pt x="288575" y="169732"/>
                  </a:moveTo>
                  <a:lnTo>
                    <a:pt x="288617" y="169761"/>
                  </a:lnTo>
                  <a:lnTo>
                    <a:pt x="280362" y="288998"/>
                  </a:lnTo>
                  <a:lnTo>
                    <a:pt x="280337" y="289012"/>
                  </a:lnTo>
                  <a:close/>
                  <a:moveTo>
                    <a:pt x="289254" y="160558"/>
                  </a:moveTo>
                  <a:lnTo>
                    <a:pt x="326405" y="182684"/>
                  </a:lnTo>
                  <a:cubicBezTo>
                    <a:pt x="336738" y="195219"/>
                    <a:pt x="342856" y="211230"/>
                    <a:pt x="342856" y="228396"/>
                  </a:cubicBezTo>
                  <a:cubicBezTo>
                    <a:pt x="342856" y="257073"/>
                    <a:pt x="326036" y="281974"/>
                    <a:pt x="301556" y="293516"/>
                  </a:cubicBezTo>
                  <a:lnTo>
                    <a:pt x="279667" y="299038"/>
                  </a:lnTo>
                  <a:lnTo>
                    <a:pt x="280362" y="288998"/>
                  </a:lnTo>
                  <a:lnTo>
                    <a:pt x="317334" y="268424"/>
                  </a:lnTo>
                  <a:cubicBezTo>
                    <a:pt x="326607" y="257668"/>
                    <a:pt x="332190" y="243681"/>
                    <a:pt x="332190" y="228444"/>
                  </a:cubicBezTo>
                  <a:cubicBezTo>
                    <a:pt x="332190" y="214826"/>
                    <a:pt x="327679" y="202064"/>
                    <a:pt x="319971" y="191749"/>
                  </a:cubicBezTo>
                  <a:lnTo>
                    <a:pt x="288617" y="169761"/>
                  </a:lnTo>
                  <a:close/>
                  <a:moveTo>
                    <a:pt x="278843" y="156691"/>
                  </a:moveTo>
                  <a:lnTo>
                    <a:pt x="284670" y="157828"/>
                  </a:lnTo>
                  <a:lnTo>
                    <a:pt x="289195" y="160523"/>
                  </a:lnTo>
                  <a:lnTo>
                    <a:pt x="279587" y="299058"/>
                  </a:lnTo>
                  <a:lnTo>
                    <a:pt x="274862" y="300250"/>
                  </a:lnTo>
                  <a:lnTo>
                    <a:pt x="268863" y="300583"/>
                  </a:lnTo>
                  <a:lnTo>
                    <a:pt x="269308" y="294530"/>
                  </a:lnTo>
                  <a:close/>
                  <a:moveTo>
                    <a:pt x="134415" y="136151"/>
                  </a:moveTo>
                  <a:cubicBezTo>
                    <a:pt x="135939" y="136151"/>
                    <a:pt x="137130" y="137342"/>
                    <a:pt x="137130" y="138818"/>
                  </a:cubicBezTo>
                  <a:lnTo>
                    <a:pt x="137130" y="221735"/>
                  </a:lnTo>
                  <a:cubicBezTo>
                    <a:pt x="137130" y="223307"/>
                    <a:pt x="135939" y="224498"/>
                    <a:pt x="134415" y="224498"/>
                  </a:cubicBezTo>
                  <a:cubicBezTo>
                    <a:pt x="132938" y="224498"/>
                    <a:pt x="131747" y="223307"/>
                    <a:pt x="131747" y="221830"/>
                  </a:cubicBezTo>
                  <a:lnTo>
                    <a:pt x="131747" y="138818"/>
                  </a:lnTo>
                  <a:cubicBezTo>
                    <a:pt x="131747" y="137342"/>
                    <a:pt x="132938" y="136151"/>
                    <a:pt x="134415" y="136151"/>
                  </a:cubicBezTo>
                  <a:close/>
                  <a:moveTo>
                    <a:pt x="107741" y="136151"/>
                  </a:moveTo>
                  <a:cubicBezTo>
                    <a:pt x="109265" y="136151"/>
                    <a:pt x="110456" y="137342"/>
                    <a:pt x="110456" y="138818"/>
                  </a:cubicBezTo>
                  <a:lnTo>
                    <a:pt x="110456" y="313987"/>
                  </a:lnTo>
                  <a:cubicBezTo>
                    <a:pt x="110456" y="315463"/>
                    <a:pt x="109265" y="316654"/>
                    <a:pt x="107741" y="316654"/>
                  </a:cubicBezTo>
                  <a:cubicBezTo>
                    <a:pt x="106264" y="316654"/>
                    <a:pt x="105073" y="315463"/>
                    <a:pt x="105073" y="313987"/>
                  </a:cubicBezTo>
                  <a:lnTo>
                    <a:pt x="105073" y="138818"/>
                  </a:lnTo>
                  <a:cubicBezTo>
                    <a:pt x="105073" y="137342"/>
                    <a:pt x="106264" y="136151"/>
                    <a:pt x="107741" y="136151"/>
                  </a:cubicBezTo>
                  <a:close/>
                  <a:moveTo>
                    <a:pt x="291232" y="131148"/>
                  </a:moveTo>
                  <a:lnTo>
                    <a:pt x="320361" y="141211"/>
                  </a:lnTo>
                  <a:cubicBezTo>
                    <a:pt x="351019" y="158454"/>
                    <a:pt x="371029" y="191127"/>
                    <a:pt x="371029" y="228380"/>
                  </a:cubicBezTo>
                  <a:cubicBezTo>
                    <a:pt x="371029" y="269706"/>
                    <a:pt x="345822" y="305299"/>
                    <a:pt x="309934" y="320532"/>
                  </a:cubicBezTo>
                  <a:lnTo>
                    <a:pt x="274227" y="327787"/>
                  </a:lnTo>
                  <a:lnTo>
                    <a:pt x="276185" y="324494"/>
                  </a:lnTo>
                  <a:cubicBezTo>
                    <a:pt x="277661" y="318873"/>
                    <a:pt x="278614" y="312967"/>
                    <a:pt x="279042" y="306918"/>
                  </a:cubicBezTo>
                  <a:lnTo>
                    <a:pt x="279587" y="299058"/>
                  </a:lnTo>
                  <a:lnTo>
                    <a:pt x="279667" y="299038"/>
                  </a:lnTo>
                  <a:lnTo>
                    <a:pt x="279118" y="306960"/>
                  </a:lnTo>
                  <a:cubicBezTo>
                    <a:pt x="278880" y="310531"/>
                    <a:pt x="278404" y="314103"/>
                    <a:pt x="277785" y="317580"/>
                  </a:cubicBezTo>
                  <a:cubicBezTo>
                    <a:pt x="323931" y="314056"/>
                    <a:pt x="360409" y="275433"/>
                    <a:pt x="360409" y="228428"/>
                  </a:cubicBezTo>
                  <a:cubicBezTo>
                    <a:pt x="360362" y="185995"/>
                    <a:pt x="331360" y="150230"/>
                    <a:pt x="290595" y="141181"/>
                  </a:cubicBezTo>
                  <a:lnTo>
                    <a:pt x="289254" y="160558"/>
                  </a:lnTo>
                  <a:lnTo>
                    <a:pt x="289195" y="160523"/>
                  </a:lnTo>
                  <a:close/>
                  <a:moveTo>
                    <a:pt x="281810" y="112948"/>
                  </a:moveTo>
                  <a:lnTo>
                    <a:pt x="281068" y="123620"/>
                  </a:lnTo>
                  <a:lnTo>
                    <a:pt x="69775" y="124820"/>
                  </a:lnTo>
                  <a:lnTo>
                    <a:pt x="69037" y="114203"/>
                  </a:lnTo>
                  <a:close/>
                  <a:moveTo>
                    <a:pt x="82788" y="67714"/>
                  </a:moveTo>
                  <a:lnTo>
                    <a:pt x="106947" y="67714"/>
                  </a:lnTo>
                  <a:lnTo>
                    <a:pt x="106583" y="67888"/>
                  </a:lnTo>
                  <a:lnTo>
                    <a:pt x="83009" y="67888"/>
                  </a:lnTo>
                  <a:close/>
                  <a:moveTo>
                    <a:pt x="76431" y="58202"/>
                  </a:moveTo>
                  <a:lnTo>
                    <a:pt x="77866" y="63840"/>
                  </a:lnTo>
                  <a:lnTo>
                    <a:pt x="82788" y="67714"/>
                  </a:lnTo>
                  <a:lnTo>
                    <a:pt x="78721" y="67714"/>
                  </a:lnTo>
                  <a:lnTo>
                    <a:pt x="78721" y="67856"/>
                  </a:lnTo>
                  <a:cubicBezTo>
                    <a:pt x="75054" y="67856"/>
                    <a:pt x="72531" y="69762"/>
                    <a:pt x="71055" y="71286"/>
                  </a:cubicBezTo>
                  <a:cubicBezTo>
                    <a:pt x="68102" y="74477"/>
                    <a:pt x="66579" y="79240"/>
                    <a:pt x="66960" y="84337"/>
                  </a:cubicBezTo>
                  <a:lnTo>
                    <a:pt x="69037" y="114203"/>
                  </a:lnTo>
                  <a:lnTo>
                    <a:pt x="65103" y="114226"/>
                  </a:lnTo>
                  <a:cubicBezTo>
                    <a:pt x="62198" y="114226"/>
                    <a:pt x="59817" y="116655"/>
                    <a:pt x="59817" y="119560"/>
                  </a:cubicBezTo>
                  <a:cubicBezTo>
                    <a:pt x="59865" y="122465"/>
                    <a:pt x="62246" y="124846"/>
                    <a:pt x="65151" y="124846"/>
                  </a:cubicBezTo>
                  <a:lnTo>
                    <a:pt x="69775" y="124820"/>
                  </a:lnTo>
                  <a:lnTo>
                    <a:pt x="82387" y="306156"/>
                  </a:lnTo>
                  <a:cubicBezTo>
                    <a:pt x="83697" y="325256"/>
                    <a:pt x="91494" y="342844"/>
                    <a:pt x="103547" y="356419"/>
                  </a:cubicBezTo>
                  <a:lnTo>
                    <a:pt x="116194" y="366684"/>
                  </a:lnTo>
                  <a:lnTo>
                    <a:pt x="120083" y="376056"/>
                  </a:lnTo>
                  <a:cubicBezTo>
                    <a:pt x="124174" y="380140"/>
                    <a:pt x="129818" y="382664"/>
                    <a:pt x="136034" y="382664"/>
                  </a:cubicBezTo>
                  <a:lnTo>
                    <a:pt x="142676" y="379912"/>
                  </a:lnTo>
                  <a:lnTo>
                    <a:pt x="150099" y="382553"/>
                  </a:lnTo>
                  <a:lnTo>
                    <a:pt x="144059" y="381568"/>
                  </a:lnTo>
                  <a:lnTo>
                    <a:pt x="144059" y="391609"/>
                  </a:lnTo>
                  <a:lnTo>
                    <a:pt x="119384" y="382848"/>
                  </a:lnTo>
                  <a:cubicBezTo>
                    <a:pt x="92649" y="367719"/>
                    <a:pt x="73935" y="339247"/>
                    <a:pt x="71721" y="306918"/>
                  </a:cubicBezTo>
                  <a:lnTo>
                    <a:pt x="56294" y="85147"/>
                  </a:lnTo>
                  <a:cubicBezTo>
                    <a:pt x="55770" y="77097"/>
                    <a:pt x="58246" y="69428"/>
                    <a:pt x="63245" y="64046"/>
                  </a:cubicBezTo>
                  <a:close/>
                  <a:moveTo>
                    <a:pt x="110690" y="57187"/>
                  </a:moveTo>
                  <a:lnTo>
                    <a:pt x="271995" y="57187"/>
                  </a:lnTo>
                  <a:cubicBezTo>
                    <a:pt x="277899" y="57187"/>
                    <a:pt x="283375" y="59664"/>
                    <a:pt x="287518" y="64094"/>
                  </a:cubicBezTo>
                  <a:cubicBezTo>
                    <a:pt x="292470" y="69476"/>
                    <a:pt x="295041" y="77097"/>
                    <a:pt x="294422" y="85147"/>
                  </a:cubicBezTo>
                  <a:lnTo>
                    <a:pt x="291232" y="131148"/>
                  </a:lnTo>
                  <a:lnTo>
                    <a:pt x="286500" y="129513"/>
                  </a:lnTo>
                  <a:lnTo>
                    <a:pt x="280785" y="128608"/>
                  </a:lnTo>
                  <a:lnTo>
                    <a:pt x="278843" y="156691"/>
                  </a:lnTo>
                  <a:lnTo>
                    <a:pt x="278814" y="156685"/>
                  </a:lnTo>
                  <a:lnTo>
                    <a:pt x="268862" y="300583"/>
                  </a:lnTo>
                  <a:lnTo>
                    <a:pt x="268863" y="300583"/>
                  </a:lnTo>
                  <a:lnTo>
                    <a:pt x="268451" y="306198"/>
                  </a:lnTo>
                  <a:cubicBezTo>
                    <a:pt x="268022" y="311532"/>
                    <a:pt x="267213" y="316770"/>
                    <a:pt x="265879" y="321771"/>
                  </a:cubicBezTo>
                  <a:lnTo>
                    <a:pt x="264117" y="328533"/>
                  </a:lnTo>
                  <a:lnTo>
                    <a:pt x="271022" y="328438"/>
                  </a:lnTo>
                  <a:lnTo>
                    <a:pt x="274227" y="327787"/>
                  </a:lnTo>
                  <a:lnTo>
                    <a:pt x="249092" y="370053"/>
                  </a:lnTo>
                  <a:lnTo>
                    <a:pt x="206754" y="390970"/>
                  </a:lnTo>
                  <a:lnTo>
                    <a:pt x="206754" y="381473"/>
                  </a:lnTo>
                  <a:lnTo>
                    <a:pt x="200632" y="382550"/>
                  </a:lnTo>
                  <a:lnTo>
                    <a:pt x="209009" y="378397"/>
                  </a:lnTo>
                  <a:lnTo>
                    <a:pt x="214579" y="380711"/>
                  </a:lnTo>
                  <a:cubicBezTo>
                    <a:pt x="220795" y="380711"/>
                    <a:pt x="226428" y="378175"/>
                    <a:pt x="230506" y="374085"/>
                  </a:cubicBezTo>
                  <a:lnTo>
                    <a:pt x="233812" y="366101"/>
                  </a:lnTo>
                  <a:lnTo>
                    <a:pt x="241884" y="362099"/>
                  </a:lnTo>
                  <a:cubicBezTo>
                    <a:pt x="253258" y="351501"/>
                    <a:pt x="261734" y="337592"/>
                    <a:pt x="265853" y="321731"/>
                  </a:cubicBezTo>
                  <a:cubicBezTo>
                    <a:pt x="267186" y="316778"/>
                    <a:pt x="267995" y="311538"/>
                    <a:pt x="268376" y="306108"/>
                  </a:cubicBezTo>
                  <a:lnTo>
                    <a:pt x="269186" y="294439"/>
                  </a:lnTo>
                  <a:lnTo>
                    <a:pt x="281068" y="123620"/>
                  </a:lnTo>
                  <a:lnTo>
                    <a:pt x="283261" y="123608"/>
                  </a:lnTo>
                  <a:cubicBezTo>
                    <a:pt x="286214" y="123608"/>
                    <a:pt x="288595" y="121179"/>
                    <a:pt x="288595" y="118274"/>
                  </a:cubicBezTo>
                  <a:cubicBezTo>
                    <a:pt x="288500" y="115321"/>
                    <a:pt x="286119" y="112940"/>
                    <a:pt x="283214" y="112940"/>
                  </a:cubicBezTo>
                  <a:lnTo>
                    <a:pt x="283166" y="112940"/>
                  </a:lnTo>
                  <a:lnTo>
                    <a:pt x="281810" y="112948"/>
                  </a:lnTo>
                  <a:lnTo>
                    <a:pt x="283804" y="84289"/>
                  </a:lnTo>
                  <a:cubicBezTo>
                    <a:pt x="284137" y="79145"/>
                    <a:pt x="282661" y="74477"/>
                    <a:pt x="279756" y="71238"/>
                  </a:cubicBezTo>
                  <a:cubicBezTo>
                    <a:pt x="278233" y="69619"/>
                    <a:pt x="275709" y="67714"/>
                    <a:pt x="271995" y="67714"/>
                  </a:cubicBezTo>
                  <a:lnTo>
                    <a:pt x="106947" y="67714"/>
                  </a:lnTo>
                  <a:lnTo>
                    <a:pt x="110774" y="65888"/>
                  </a:lnTo>
                  <a:cubicBezTo>
                    <a:pt x="111774" y="64554"/>
                    <a:pt x="112107" y="62888"/>
                    <a:pt x="111726" y="61268"/>
                  </a:cubicBezTo>
                  <a:close/>
                  <a:moveTo>
                    <a:pt x="87144" y="57187"/>
                  </a:moveTo>
                  <a:lnTo>
                    <a:pt x="99764" y="57187"/>
                  </a:lnTo>
                  <a:lnTo>
                    <a:pt x="99772" y="57220"/>
                  </a:lnTo>
                  <a:lnTo>
                    <a:pt x="87152" y="57220"/>
                  </a:lnTo>
                  <a:close/>
                  <a:moveTo>
                    <a:pt x="78866" y="500"/>
                  </a:moveTo>
                  <a:cubicBezTo>
                    <a:pt x="87962" y="-1738"/>
                    <a:pt x="97248" y="3739"/>
                    <a:pt x="99534" y="12835"/>
                  </a:cubicBezTo>
                  <a:lnTo>
                    <a:pt x="102249" y="23646"/>
                  </a:lnTo>
                  <a:cubicBezTo>
                    <a:pt x="102296" y="23979"/>
                    <a:pt x="102392" y="24265"/>
                    <a:pt x="102392" y="24503"/>
                  </a:cubicBezTo>
                  <a:lnTo>
                    <a:pt x="110690" y="57187"/>
                  </a:lnTo>
                  <a:lnTo>
                    <a:pt x="99764" y="57187"/>
                  </a:lnTo>
                  <a:lnTo>
                    <a:pt x="91915" y="26265"/>
                  </a:lnTo>
                  <a:cubicBezTo>
                    <a:pt x="91819" y="25979"/>
                    <a:pt x="91772" y="25693"/>
                    <a:pt x="91772" y="25455"/>
                  </a:cubicBezTo>
                  <a:lnTo>
                    <a:pt x="89200" y="15454"/>
                  </a:lnTo>
                  <a:cubicBezTo>
                    <a:pt x="88391" y="12025"/>
                    <a:pt x="84914" y="10025"/>
                    <a:pt x="81533" y="10835"/>
                  </a:cubicBezTo>
                  <a:lnTo>
                    <a:pt x="11004" y="28789"/>
                  </a:lnTo>
                  <a:cubicBezTo>
                    <a:pt x="10814" y="28837"/>
                    <a:pt x="10719" y="29027"/>
                    <a:pt x="10719" y="29170"/>
                  </a:cubicBezTo>
                  <a:lnTo>
                    <a:pt x="13481" y="40314"/>
                  </a:lnTo>
                  <a:cubicBezTo>
                    <a:pt x="13576" y="40504"/>
                    <a:pt x="13719" y="40600"/>
                    <a:pt x="13909" y="40600"/>
                  </a:cubicBezTo>
                  <a:lnTo>
                    <a:pt x="67770" y="26979"/>
                  </a:lnTo>
                  <a:cubicBezTo>
                    <a:pt x="70723" y="26217"/>
                    <a:pt x="73723" y="26693"/>
                    <a:pt x="76295" y="28217"/>
                  </a:cubicBezTo>
                  <a:cubicBezTo>
                    <a:pt x="78914" y="29789"/>
                    <a:pt x="80771" y="32218"/>
                    <a:pt x="81485" y="35218"/>
                  </a:cubicBezTo>
                  <a:lnTo>
                    <a:pt x="87144" y="57187"/>
                  </a:lnTo>
                  <a:lnTo>
                    <a:pt x="78721" y="57187"/>
                  </a:lnTo>
                  <a:lnTo>
                    <a:pt x="76431" y="58202"/>
                  </a:lnTo>
                  <a:lnTo>
                    <a:pt x="71199" y="37647"/>
                  </a:lnTo>
                  <a:cubicBezTo>
                    <a:pt x="71104" y="37456"/>
                    <a:pt x="71056" y="37361"/>
                    <a:pt x="70866" y="37218"/>
                  </a:cubicBezTo>
                  <a:cubicBezTo>
                    <a:pt x="70770" y="37171"/>
                    <a:pt x="70628" y="37123"/>
                    <a:pt x="70389" y="37171"/>
                  </a:cubicBezTo>
                  <a:lnTo>
                    <a:pt x="16576" y="50886"/>
                  </a:lnTo>
                  <a:cubicBezTo>
                    <a:pt x="10766" y="52363"/>
                    <a:pt x="4671" y="48791"/>
                    <a:pt x="3194" y="42886"/>
                  </a:cubicBezTo>
                  <a:lnTo>
                    <a:pt x="337" y="31837"/>
                  </a:lnTo>
                  <a:cubicBezTo>
                    <a:pt x="-377" y="28979"/>
                    <a:pt x="51" y="25979"/>
                    <a:pt x="1528" y="23503"/>
                  </a:cubicBezTo>
                  <a:cubicBezTo>
                    <a:pt x="3004" y="20979"/>
                    <a:pt x="5480" y="19121"/>
                    <a:pt x="8242" y="18407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图片 4" descr="C243BB55B3590D418567B43AC63B4CCF(1)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" y="3460115"/>
            <a:ext cx="1990725" cy="199072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5AC7A-0F5A-F270-4229-3AF9C3DD2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五边形 3">
            <a:extLst>
              <a:ext uri="{FF2B5EF4-FFF2-40B4-BE49-F238E27FC236}">
                <a16:creationId xmlns:a16="http://schemas.microsoft.com/office/drawing/2014/main" id="{196632D3-9695-3BFD-A0FD-0B2DBF7A9E14}"/>
              </a:ext>
            </a:extLst>
          </p:cNvPr>
          <p:cNvSpPr/>
          <p:nvPr/>
        </p:nvSpPr>
        <p:spPr>
          <a:xfrm>
            <a:off x="-635" y="6502956"/>
            <a:ext cx="12192635" cy="362585"/>
          </a:xfrm>
          <a:prstGeom prst="homePlate">
            <a:avLst>
              <a:gd name="adj" fmla="val 0"/>
            </a:avLst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196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422FA676-BFA3-370A-0358-CF9DBCC60BB3}"/>
              </a:ext>
            </a:extLst>
          </p:cNvPr>
          <p:cNvSpPr/>
          <p:nvPr/>
        </p:nvSpPr>
        <p:spPr>
          <a:xfrm rot="19200000">
            <a:off x="177165" y="177165"/>
            <a:ext cx="868045" cy="868045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0FA663D-8832-5AA0-2729-8CFA6ECA69A3}"/>
              </a:ext>
            </a:extLst>
          </p:cNvPr>
          <p:cNvSpPr txBox="1"/>
          <p:nvPr/>
        </p:nvSpPr>
        <p:spPr>
          <a:xfrm>
            <a:off x="1332735" y="463550"/>
            <a:ext cx="39933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effectLst/>
                <a:latin typeface="汉仪正圆-55W" panose="00020600040101010101" charset="-122"/>
                <a:ea typeface="汉仪正圆-55W" panose="00020600040101010101" charset="-122"/>
              </a:rPr>
              <a:t>宏观市场需求管理</a:t>
            </a:r>
            <a:endParaRPr lang="en-US" altLang="zh-CN" sz="3200" b="1" dirty="0">
              <a:gradFill>
                <a:gsLst>
                  <a:gs pos="0">
                    <a:srgbClr val="FE8E76"/>
                  </a:gs>
                  <a:gs pos="100000">
                    <a:srgbClr val="FC6A4B"/>
                  </a:gs>
                </a:gsLst>
                <a:lin ang="12960000" scaled="0"/>
              </a:gra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pic>
        <p:nvPicPr>
          <p:cNvPr id="2" name="图片 1" descr="VCG211295160234">
            <a:extLst>
              <a:ext uri="{FF2B5EF4-FFF2-40B4-BE49-F238E27FC236}">
                <a16:creationId xmlns:a16="http://schemas.microsoft.com/office/drawing/2014/main" id="{ECBDE49C-C700-98F7-4239-05A6E9412C6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5000"/>
          <a:stretch>
            <a:fillRect/>
          </a:stretch>
        </p:blipFill>
        <p:spPr>
          <a:xfrm>
            <a:off x="8667884" y="1110823"/>
            <a:ext cx="4098925" cy="5467350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A0A8CE64-3D31-47C1-EBBC-DF6EEEAA87D0}"/>
              </a:ext>
            </a:extLst>
          </p:cNvPr>
          <p:cNvSpPr/>
          <p:nvPr/>
        </p:nvSpPr>
        <p:spPr>
          <a:xfrm>
            <a:off x="385949" y="1497815"/>
            <a:ext cx="2951018" cy="737611"/>
          </a:xfrm>
          <a:prstGeom prst="rect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196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>
                <a:solidFill>
                  <a:schemeClr val="tx1"/>
                </a:solidFill>
              </a:rPr>
              <a:t>市场规模与增长趋势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9519B42-A6A5-90BE-1E3E-C1EDA99236A7}"/>
              </a:ext>
            </a:extLst>
          </p:cNvPr>
          <p:cNvSpPr/>
          <p:nvPr/>
        </p:nvSpPr>
        <p:spPr>
          <a:xfrm>
            <a:off x="378390" y="3758773"/>
            <a:ext cx="2951018" cy="610418"/>
          </a:xfrm>
          <a:prstGeom prst="rect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1968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b="1">
                <a:solidFill>
                  <a:schemeClr val="tx1">
                    <a:lumMod val="75000"/>
                    <a:lumOff val="25000"/>
                  </a:schemeClr>
                </a:solidFill>
                <a:latin typeface="汉仪正圆-55W" panose="00020600040101010101" charset="-122"/>
                <a:ea typeface="汉仪正圆-55W" panose="00020600040101010101" charset="-122"/>
                <a:cs typeface="汉仪正圆-55W" panose="00020600040101010101" charset="-122"/>
                <a:sym typeface="+mn-ea"/>
              </a:rPr>
              <a:t>下沉市场潜力</a:t>
            </a:r>
            <a:endParaRPr lang="zh-CN" altLang="en-US" sz="28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2A5F53D-7914-DA7C-4509-75A0A5019C38}"/>
              </a:ext>
            </a:extLst>
          </p:cNvPr>
          <p:cNvSpPr txBox="1"/>
          <p:nvPr/>
        </p:nvSpPr>
        <p:spPr>
          <a:xfrm>
            <a:off x="3524118" y="1527540"/>
            <a:ext cx="5637696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/>
            <a:r>
              <a:rPr lang="en-US" altLang="zh-CN" sz="2000"/>
              <a:t>2023–2025 </a:t>
            </a:r>
            <a:r>
              <a:rPr lang="zh-CN" altLang="en-US" sz="2000"/>
              <a:t>年中国饮料市场年均复合增速约 </a:t>
            </a:r>
            <a:r>
              <a:rPr lang="en-US" altLang="zh-CN" sz="2000"/>
              <a:t>8%</a:t>
            </a:r>
            <a:r>
              <a:rPr lang="zh-CN" altLang="en-US" sz="2000"/>
              <a:t>，预计 </a:t>
            </a:r>
            <a:r>
              <a:rPr lang="en-US" altLang="zh-CN" sz="2000"/>
              <a:t>2025 </a:t>
            </a:r>
            <a:r>
              <a:rPr lang="zh-CN" altLang="en-US" sz="2000"/>
              <a:t>年市场规模将超过 </a:t>
            </a:r>
            <a:r>
              <a:rPr lang="en-US" altLang="zh-CN" sz="2000"/>
              <a:t>3.5 </a:t>
            </a:r>
            <a:r>
              <a:rPr lang="zh-CN" altLang="en-US" sz="2000"/>
              <a:t>万亿元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charset="-122"/>
              <a:ea typeface="汉仪正圆-55W" panose="00020600040101010101" charset="-122"/>
              <a:sym typeface="+mn-ea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89C22B8-ABEC-6686-420A-A0B8E0EBF9DD}"/>
              </a:ext>
            </a:extLst>
          </p:cNvPr>
          <p:cNvSpPr txBox="1"/>
          <p:nvPr/>
        </p:nvSpPr>
        <p:spPr>
          <a:xfrm>
            <a:off x="3524116" y="3585151"/>
            <a:ext cx="5097369" cy="101566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zh-CN" altLang="en-US" sz="2000"/>
              <a:t>截止 </a:t>
            </a:r>
            <a:r>
              <a:rPr lang="en-US" altLang="zh-CN" sz="2000"/>
              <a:t>2024 </a:t>
            </a:r>
            <a:r>
              <a:rPr lang="zh-CN" altLang="en-US" sz="2000"/>
              <a:t>年 </a:t>
            </a:r>
            <a:r>
              <a:rPr lang="en-US" altLang="zh-CN" sz="2000"/>
              <a:t>9 </a:t>
            </a:r>
            <a:r>
              <a:rPr lang="zh-CN" altLang="en-US" sz="2000"/>
              <a:t>月，</a:t>
            </a:r>
            <a:r>
              <a:rPr lang="zh-CN" altLang="en-US" sz="2000">
                <a:effectLst/>
                <a:latin typeface="汉仪正圆-55W" panose="00020600040101010101" charset="-122"/>
                <a:ea typeface="汉仪正圆-55W" panose="00020600040101010101" charset="-122"/>
              </a:rPr>
              <a:t>光启茶韵</a:t>
            </a:r>
            <a:r>
              <a:rPr lang="zh-CN" altLang="en-US" sz="2000"/>
              <a:t>在中国三线及以下城市门店占比 </a:t>
            </a:r>
            <a:r>
              <a:rPr lang="en-US" altLang="zh-CN" sz="2000"/>
              <a:t>57.2%</a:t>
            </a:r>
            <a:r>
              <a:rPr lang="zh-CN" altLang="en-US" sz="2000"/>
              <a:t>，其中乡镇市场快速拓展，新开门店多集中于县级及乡镇市场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汉仪正圆-55W" panose="00020600040101010101" charset="-122"/>
              <a:ea typeface="汉仪正圆-55W" panose="00020600040101010101" charset="-122"/>
              <a:sym typeface="+mn-ea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89219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B67F125B-DC24-2359-3100-318332BE9BB8}"/>
              </a:ext>
            </a:extLst>
          </p:cNvPr>
          <p:cNvSpPr/>
          <p:nvPr/>
        </p:nvSpPr>
        <p:spPr>
          <a:xfrm>
            <a:off x="314676" y="1399234"/>
            <a:ext cx="4281827" cy="16794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019522F-35E2-545E-E57A-15E8FB8EF1C1}"/>
              </a:ext>
            </a:extLst>
          </p:cNvPr>
          <p:cNvSpPr/>
          <p:nvPr/>
        </p:nvSpPr>
        <p:spPr>
          <a:xfrm>
            <a:off x="296329" y="4839194"/>
            <a:ext cx="4507235" cy="16794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22E5540-13FB-6E16-16BF-8BBD34318D08}"/>
              </a:ext>
            </a:extLst>
          </p:cNvPr>
          <p:cNvSpPr/>
          <p:nvPr/>
        </p:nvSpPr>
        <p:spPr>
          <a:xfrm>
            <a:off x="6420244" y="4839194"/>
            <a:ext cx="5318514" cy="1679468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23C7A75-FC4E-1240-6E2B-A2D9A508859C}"/>
              </a:ext>
            </a:extLst>
          </p:cNvPr>
          <p:cNvSpPr/>
          <p:nvPr/>
        </p:nvSpPr>
        <p:spPr>
          <a:xfrm>
            <a:off x="6528722" y="1399234"/>
            <a:ext cx="4975287" cy="1698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  <p:sp>
        <p:nvSpPr>
          <p:cNvPr id="9" name="椭圆 8"/>
          <p:cNvSpPr/>
          <p:nvPr/>
        </p:nvSpPr>
        <p:spPr>
          <a:xfrm rot="19200000">
            <a:off x="58412" y="37826"/>
            <a:ext cx="868045" cy="868045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441366" y="216471"/>
            <a:ext cx="117506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effectLst/>
                <a:latin typeface="汉仪正圆-55W" panose="00020600040101010101" charset="-122"/>
                <a:ea typeface="汉仪正圆-55W" panose="00020600040101010101" charset="-122"/>
              </a:rPr>
              <a:t>需求预测与管理体系 </a:t>
            </a:r>
            <a:r>
              <a:rPr lang="en-MY" altLang="zh-CN" sz="1600" b="1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effectLst/>
                <a:latin typeface="汉仪正圆-55W" panose="00020600040101010101" charset="-122"/>
                <a:ea typeface="汉仪正圆-55W" panose="00020600040101010101" charset="-122"/>
              </a:rPr>
              <a:t>D</a:t>
            </a:r>
            <a:r>
              <a:rPr lang="en-US" altLang="zh-CN" sz="1600" b="1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effectLst/>
                <a:latin typeface="汉仪正圆-55W" panose="00020600040101010101" charset="-122"/>
                <a:ea typeface="汉仪正圆-55W" panose="00020600040101010101" charset="-122"/>
              </a:rPr>
              <a:t>emand Forecasting and Management System</a:t>
            </a:r>
            <a:endParaRPr lang="en-US" altLang="zh-CN" sz="3200" b="1" dirty="0">
              <a:gradFill>
                <a:gsLst>
                  <a:gs pos="0">
                    <a:srgbClr val="FE8E76"/>
                  </a:gs>
                  <a:gs pos="100000">
                    <a:srgbClr val="FC6A4B"/>
                  </a:gs>
                </a:gsLst>
                <a:lin ang="12960000" scaled="0"/>
              </a:gra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324EBD-D9C9-2E2D-4E81-56A1157CED25}"/>
              </a:ext>
            </a:extLst>
          </p:cNvPr>
          <p:cNvSpPr txBox="1"/>
          <p:nvPr/>
        </p:nvSpPr>
        <p:spPr>
          <a:xfrm>
            <a:off x="708066" y="828930"/>
            <a:ext cx="340673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>
                <a:solidFill>
                  <a:schemeClr val="accent5">
                    <a:lumMod val="75000"/>
                  </a:schemeClr>
                </a:solidFill>
              </a:rPr>
              <a:t>TSCI </a:t>
            </a:r>
            <a:r>
              <a:rPr lang="zh-CN" altLang="en-US" sz="2000" b="1">
                <a:solidFill>
                  <a:schemeClr val="accent5">
                    <a:lumMod val="75000"/>
                  </a:schemeClr>
                </a:solidFill>
              </a:rPr>
              <a:t>时间序列需求预测模型</a:t>
            </a:r>
            <a:endParaRPr lang="en-MY" sz="2000" b="1">
              <a:solidFill>
                <a:schemeClr val="accent5">
                  <a:lumMod val="75000"/>
                </a:schemeClr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383F04E-AE12-082C-5B5E-E6136B63ED1C}"/>
              </a:ext>
            </a:extLst>
          </p:cNvPr>
          <p:cNvGrpSpPr/>
          <p:nvPr/>
        </p:nvGrpSpPr>
        <p:grpSpPr>
          <a:xfrm>
            <a:off x="4218059" y="2295668"/>
            <a:ext cx="3062423" cy="3090429"/>
            <a:chOff x="4299066" y="2334744"/>
            <a:chExt cx="3062423" cy="3090429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E282F1A-2895-51AC-D87E-96083695D325}"/>
                </a:ext>
              </a:extLst>
            </p:cNvPr>
            <p:cNvGrpSpPr/>
            <p:nvPr/>
          </p:nvGrpSpPr>
          <p:grpSpPr>
            <a:xfrm>
              <a:off x="4384472" y="2418111"/>
              <a:ext cx="2909456" cy="2958538"/>
              <a:chOff x="3081646" y="1731954"/>
              <a:chExt cx="2909456" cy="2958538"/>
            </a:xfrm>
          </p:grpSpPr>
          <p:sp>
            <p:nvSpPr>
              <p:cNvPr id="6" name="Arrow: Notched Right 5">
                <a:extLst>
                  <a:ext uri="{FF2B5EF4-FFF2-40B4-BE49-F238E27FC236}">
                    <a16:creationId xmlns:a16="http://schemas.microsoft.com/office/drawing/2014/main" id="{6C777E4B-8932-966D-9B07-48339CD8F20E}"/>
                  </a:ext>
                </a:extLst>
              </p:cNvPr>
              <p:cNvSpPr/>
              <p:nvPr/>
            </p:nvSpPr>
            <p:spPr>
              <a:xfrm>
                <a:off x="4536374" y="2983675"/>
                <a:ext cx="1454728" cy="890649"/>
              </a:xfrm>
              <a:prstGeom prst="notchedRightArrow">
                <a:avLst/>
              </a:prstGeom>
            </p:spPr>
            <p:style>
              <a:lnRef idx="2">
                <a:schemeClr val="accent6">
                  <a:shade val="15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7" name="Arrow: Notched Right 6">
                <a:extLst>
                  <a:ext uri="{FF2B5EF4-FFF2-40B4-BE49-F238E27FC236}">
                    <a16:creationId xmlns:a16="http://schemas.microsoft.com/office/drawing/2014/main" id="{FDBB16E5-B1C8-3DAA-4A15-4235D0542C8A}"/>
                  </a:ext>
                </a:extLst>
              </p:cNvPr>
              <p:cNvSpPr/>
              <p:nvPr/>
            </p:nvSpPr>
            <p:spPr>
              <a:xfrm rot="10800000">
                <a:off x="3081646" y="2538350"/>
                <a:ext cx="1454728" cy="890649"/>
              </a:xfrm>
              <a:prstGeom prst="notchedRightArrow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8" name="Arrow: Notched Right 7">
                <a:extLst>
                  <a:ext uri="{FF2B5EF4-FFF2-40B4-BE49-F238E27FC236}">
                    <a16:creationId xmlns:a16="http://schemas.microsoft.com/office/drawing/2014/main" id="{3E84AB6F-72AD-7879-F645-7497372557D9}"/>
                  </a:ext>
                </a:extLst>
              </p:cNvPr>
              <p:cNvSpPr/>
              <p:nvPr/>
            </p:nvSpPr>
            <p:spPr>
              <a:xfrm rot="5400000">
                <a:off x="3592284" y="3517803"/>
                <a:ext cx="1454728" cy="890649"/>
              </a:xfrm>
              <a:prstGeom prst="notchedRightArrow">
                <a:avLst/>
              </a:prstGeom>
              <a:solidFill>
                <a:schemeClr val="accent6">
                  <a:lumMod val="75000"/>
                </a:schemeClr>
              </a:solidFill>
            </p:spPr>
            <p:style>
              <a:lnRef idx="3">
                <a:schemeClr val="lt1"/>
              </a:lnRef>
              <a:fillRef idx="1">
                <a:schemeClr val="accent4"/>
              </a:fillRef>
              <a:effectRef idx="1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  <p:sp>
            <p:nvSpPr>
              <p:cNvPr id="10" name="Arrow: Notched Right 9">
                <a:extLst>
                  <a:ext uri="{FF2B5EF4-FFF2-40B4-BE49-F238E27FC236}">
                    <a16:creationId xmlns:a16="http://schemas.microsoft.com/office/drawing/2014/main" id="{817FB931-ABA1-B03F-137D-8E5760A9F6D7}"/>
                  </a:ext>
                </a:extLst>
              </p:cNvPr>
              <p:cNvSpPr/>
              <p:nvPr/>
            </p:nvSpPr>
            <p:spPr>
              <a:xfrm rot="16200000">
                <a:off x="4025736" y="2013993"/>
                <a:ext cx="1454728" cy="890649"/>
              </a:xfrm>
              <a:prstGeom prst="notchedRightArrow">
                <a:avLst/>
              </a:prstGeom>
            </p:spPr>
            <p:style>
              <a:lnRef idx="2">
                <a:schemeClr val="accent5">
                  <a:shade val="15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MY"/>
              </a:p>
            </p:txBody>
          </p:sp>
        </p:grpSp>
        <p:sp>
          <p:nvSpPr>
            <p:cNvPr id="37" name="cool-drink-glass-with-a-straw-and-ice-cubes-floating-in-dark-liquid_37613"/>
            <p:cNvSpPr/>
            <p:nvPr/>
          </p:nvSpPr>
          <p:spPr>
            <a:xfrm>
              <a:off x="5372904" y="3020465"/>
              <a:ext cx="434570" cy="408876"/>
            </a:xfrm>
            <a:custGeom>
              <a:avLst/>
              <a:gdLst>
                <a:gd name="T0" fmla="*/ 171 w 182"/>
                <a:gd name="T1" fmla="*/ 40 h 270"/>
                <a:gd name="T2" fmla="*/ 86 w 182"/>
                <a:gd name="T3" fmla="*/ 40 h 270"/>
                <a:gd name="T4" fmla="*/ 85 w 182"/>
                <a:gd name="T5" fmla="*/ 31 h 270"/>
                <a:gd name="T6" fmla="*/ 58 w 182"/>
                <a:gd name="T7" fmla="*/ 4 h 270"/>
                <a:gd name="T8" fmla="*/ 1 w 182"/>
                <a:gd name="T9" fmla="*/ 0 h 270"/>
                <a:gd name="T10" fmla="*/ 0 w 182"/>
                <a:gd name="T11" fmla="*/ 14 h 270"/>
                <a:gd name="T12" fmla="*/ 57 w 182"/>
                <a:gd name="T13" fmla="*/ 18 h 270"/>
                <a:gd name="T14" fmla="*/ 71 w 182"/>
                <a:gd name="T15" fmla="*/ 33 h 270"/>
                <a:gd name="T16" fmla="*/ 72 w 182"/>
                <a:gd name="T17" fmla="*/ 40 h 270"/>
                <a:gd name="T18" fmla="*/ 44 w 182"/>
                <a:gd name="T19" fmla="*/ 40 h 270"/>
                <a:gd name="T20" fmla="*/ 33 w 182"/>
                <a:gd name="T21" fmla="*/ 40 h 270"/>
                <a:gd name="T22" fmla="*/ 33 w 182"/>
                <a:gd name="T23" fmla="*/ 51 h 270"/>
                <a:gd name="T24" fmla="*/ 33 w 182"/>
                <a:gd name="T25" fmla="*/ 259 h 270"/>
                <a:gd name="T26" fmla="*/ 33 w 182"/>
                <a:gd name="T27" fmla="*/ 270 h 270"/>
                <a:gd name="T28" fmla="*/ 44 w 182"/>
                <a:gd name="T29" fmla="*/ 270 h 270"/>
                <a:gd name="T30" fmla="*/ 171 w 182"/>
                <a:gd name="T31" fmla="*/ 270 h 270"/>
                <a:gd name="T32" fmla="*/ 182 w 182"/>
                <a:gd name="T33" fmla="*/ 270 h 270"/>
                <a:gd name="T34" fmla="*/ 182 w 182"/>
                <a:gd name="T35" fmla="*/ 259 h 270"/>
                <a:gd name="T36" fmla="*/ 182 w 182"/>
                <a:gd name="T37" fmla="*/ 51 h 270"/>
                <a:gd name="T38" fmla="*/ 182 w 182"/>
                <a:gd name="T39" fmla="*/ 40 h 270"/>
                <a:gd name="T40" fmla="*/ 171 w 182"/>
                <a:gd name="T41" fmla="*/ 40 h 270"/>
                <a:gd name="T42" fmla="*/ 171 w 182"/>
                <a:gd name="T43" fmla="*/ 259 h 270"/>
                <a:gd name="T44" fmla="*/ 44 w 182"/>
                <a:gd name="T45" fmla="*/ 259 h 270"/>
                <a:gd name="T46" fmla="*/ 44 w 182"/>
                <a:gd name="T47" fmla="*/ 51 h 270"/>
                <a:gd name="T48" fmla="*/ 74 w 182"/>
                <a:gd name="T49" fmla="*/ 51 h 270"/>
                <a:gd name="T50" fmla="*/ 81 w 182"/>
                <a:gd name="T51" fmla="*/ 108 h 270"/>
                <a:gd name="T52" fmla="*/ 51 w 182"/>
                <a:gd name="T53" fmla="*/ 108 h 270"/>
                <a:gd name="T54" fmla="*/ 51 w 182"/>
                <a:gd name="T55" fmla="*/ 252 h 270"/>
                <a:gd name="T56" fmla="*/ 164 w 182"/>
                <a:gd name="T57" fmla="*/ 252 h 270"/>
                <a:gd name="T58" fmla="*/ 164 w 182"/>
                <a:gd name="T59" fmla="*/ 108 h 270"/>
                <a:gd name="T60" fmla="*/ 95 w 182"/>
                <a:gd name="T61" fmla="*/ 108 h 270"/>
                <a:gd name="T62" fmla="*/ 88 w 182"/>
                <a:gd name="T63" fmla="*/ 51 h 270"/>
                <a:gd name="T64" fmla="*/ 171 w 182"/>
                <a:gd name="T65" fmla="*/ 51 h 270"/>
                <a:gd name="T66" fmla="*/ 171 w 182"/>
                <a:gd name="T67" fmla="*/ 259 h 270"/>
                <a:gd name="T68" fmla="*/ 102 w 182"/>
                <a:gd name="T69" fmla="*/ 175 h 270"/>
                <a:gd name="T70" fmla="*/ 106 w 182"/>
                <a:gd name="T71" fmla="*/ 184 h 270"/>
                <a:gd name="T72" fmla="*/ 98 w 182"/>
                <a:gd name="T73" fmla="*/ 206 h 270"/>
                <a:gd name="T74" fmla="*/ 89 w 182"/>
                <a:gd name="T75" fmla="*/ 210 h 270"/>
                <a:gd name="T76" fmla="*/ 67 w 182"/>
                <a:gd name="T77" fmla="*/ 202 h 270"/>
                <a:gd name="T78" fmla="*/ 62 w 182"/>
                <a:gd name="T79" fmla="*/ 193 h 270"/>
                <a:gd name="T80" fmla="*/ 70 w 182"/>
                <a:gd name="T81" fmla="*/ 171 h 270"/>
                <a:gd name="T82" fmla="*/ 79 w 182"/>
                <a:gd name="T83" fmla="*/ 166 h 270"/>
                <a:gd name="T84" fmla="*/ 102 w 182"/>
                <a:gd name="T85" fmla="*/ 175 h 270"/>
                <a:gd name="T86" fmla="*/ 152 w 182"/>
                <a:gd name="T87" fmla="*/ 141 h 270"/>
                <a:gd name="T88" fmla="*/ 144 w 182"/>
                <a:gd name="T89" fmla="*/ 163 h 270"/>
                <a:gd name="T90" fmla="*/ 135 w 182"/>
                <a:gd name="T91" fmla="*/ 168 h 270"/>
                <a:gd name="T92" fmla="*/ 113 w 182"/>
                <a:gd name="T93" fmla="*/ 159 h 270"/>
                <a:gd name="T94" fmla="*/ 109 w 182"/>
                <a:gd name="T95" fmla="*/ 150 h 270"/>
                <a:gd name="T96" fmla="*/ 117 w 182"/>
                <a:gd name="T97" fmla="*/ 128 h 270"/>
                <a:gd name="T98" fmla="*/ 126 w 182"/>
                <a:gd name="T99" fmla="*/ 124 h 270"/>
                <a:gd name="T100" fmla="*/ 148 w 182"/>
                <a:gd name="T101" fmla="*/ 132 h 270"/>
                <a:gd name="T102" fmla="*/ 152 w 182"/>
                <a:gd name="T103" fmla="*/ 141 h 270"/>
                <a:gd name="T104" fmla="*/ 156 w 182"/>
                <a:gd name="T105" fmla="*/ 225 h 270"/>
                <a:gd name="T106" fmla="*/ 152 w 182"/>
                <a:gd name="T107" fmla="*/ 234 h 270"/>
                <a:gd name="T108" fmla="*/ 129 w 182"/>
                <a:gd name="T109" fmla="*/ 242 h 270"/>
                <a:gd name="T110" fmla="*/ 120 w 182"/>
                <a:gd name="T111" fmla="*/ 238 h 270"/>
                <a:gd name="T112" fmla="*/ 112 w 182"/>
                <a:gd name="T113" fmla="*/ 216 h 270"/>
                <a:gd name="T114" fmla="*/ 116 w 182"/>
                <a:gd name="T115" fmla="*/ 207 h 270"/>
                <a:gd name="T116" fmla="*/ 138 w 182"/>
                <a:gd name="T117" fmla="*/ 198 h 270"/>
                <a:gd name="T118" fmla="*/ 148 w 182"/>
                <a:gd name="T119" fmla="*/ 202 h 270"/>
                <a:gd name="T120" fmla="*/ 156 w 182"/>
                <a:gd name="T121" fmla="*/ 225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2" h="270">
                  <a:moveTo>
                    <a:pt x="171" y="40"/>
                  </a:moveTo>
                  <a:lnTo>
                    <a:pt x="86" y="40"/>
                  </a:lnTo>
                  <a:lnTo>
                    <a:pt x="85" y="31"/>
                  </a:lnTo>
                  <a:cubicBezTo>
                    <a:pt x="84" y="22"/>
                    <a:pt x="78" y="5"/>
                    <a:pt x="58" y="4"/>
                  </a:cubicBezTo>
                  <a:cubicBezTo>
                    <a:pt x="39" y="2"/>
                    <a:pt x="2" y="0"/>
                    <a:pt x="1" y="0"/>
                  </a:cubicBezTo>
                  <a:lnTo>
                    <a:pt x="0" y="14"/>
                  </a:lnTo>
                  <a:cubicBezTo>
                    <a:pt x="0" y="14"/>
                    <a:pt x="38" y="16"/>
                    <a:pt x="57" y="18"/>
                  </a:cubicBezTo>
                  <a:cubicBezTo>
                    <a:pt x="69" y="19"/>
                    <a:pt x="71" y="31"/>
                    <a:pt x="71" y="33"/>
                  </a:cubicBezTo>
                  <a:lnTo>
                    <a:pt x="72" y="40"/>
                  </a:lnTo>
                  <a:lnTo>
                    <a:pt x="44" y="40"/>
                  </a:lnTo>
                  <a:lnTo>
                    <a:pt x="33" y="40"/>
                  </a:lnTo>
                  <a:lnTo>
                    <a:pt x="33" y="51"/>
                  </a:lnTo>
                  <a:lnTo>
                    <a:pt x="33" y="259"/>
                  </a:lnTo>
                  <a:lnTo>
                    <a:pt x="33" y="270"/>
                  </a:lnTo>
                  <a:lnTo>
                    <a:pt x="44" y="270"/>
                  </a:lnTo>
                  <a:lnTo>
                    <a:pt x="171" y="270"/>
                  </a:lnTo>
                  <a:lnTo>
                    <a:pt x="182" y="270"/>
                  </a:lnTo>
                  <a:lnTo>
                    <a:pt x="182" y="259"/>
                  </a:lnTo>
                  <a:lnTo>
                    <a:pt x="182" y="51"/>
                  </a:lnTo>
                  <a:lnTo>
                    <a:pt x="182" y="40"/>
                  </a:lnTo>
                  <a:lnTo>
                    <a:pt x="171" y="40"/>
                  </a:lnTo>
                  <a:close/>
                  <a:moveTo>
                    <a:pt x="171" y="259"/>
                  </a:moveTo>
                  <a:lnTo>
                    <a:pt x="44" y="259"/>
                  </a:lnTo>
                  <a:lnTo>
                    <a:pt x="44" y="51"/>
                  </a:lnTo>
                  <a:lnTo>
                    <a:pt x="74" y="51"/>
                  </a:lnTo>
                  <a:lnTo>
                    <a:pt x="81" y="108"/>
                  </a:lnTo>
                  <a:lnTo>
                    <a:pt x="51" y="108"/>
                  </a:lnTo>
                  <a:lnTo>
                    <a:pt x="51" y="252"/>
                  </a:lnTo>
                  <a:lnTo>
                    <a:pt x="164" y="252"/>
                  </a:lnTo>
                  <a:lnTo>
                    <a:pt x="164" y="108"/>
                  </a:lnTo>
                  <a:lnTo>
                    <a:pt x="95" y="108"/>
                  </a:lnTo>
                  <a:lnTo>
                    <a:pt x="88" y="51"/>
                  </a:lnTo>
                  <a:lnTo>
                    <a:pt x="171" y="51"/>
                  </a:lnTo>
                  <a:lnTo>
                    <a:pt x="171" y="259"/>
                  </a:lnTo>
                  <a:close/>
                  <a:moveTo>
                    <a:pt x="102" y="175"/>
                  </a:moveTo>
                  <a:cubicBezTo>
                    <a:pt x="106" y="176"/>
                    <a:pt x="108" y="180"/>
                    <a:pt x="106" y="184"/>
                  </a:cubicBezTo>
                  <a:lnTo>
                    <a:pt x="98" y="206"/>
                  </a:lnTo>
                  <a:cubicBezTo>
                    <a:pt x="97" y="210"/>
                    <a:pt x="93" y="212"/>
                    <a:pt x="89" y="210"/>
                  </a:cubicBezTo>
                  <a:lnTo>
                    <a:pt x="67" y="202"/>
                  </a:lnTo>
                  <a:cubicBezTo>
                    <a:pt x="63" y="201"/>
                    <a:pt x="61" y="197"/>
                    <a:pt x="62" y="193"/>
                  </a:cubicBezTo>
                  <a:lnTo>
                    <a:pt x="70" y="171"/>
                  </a:lnTo>
                  <a:cubicBezTo>
                    <a:pt x="72" y="167"/>
                    <a:pt x="76" y="165"/>
                    <a:pt x="79" y="166"/>
                  </a:cubicBezTo>
                  <a:lnTo>
                    <a:pt x="102" y="175"/>
                  </a:lnTo>
                  <a:close/>
                  <a:moveTo>
                    <a:pt x="152" y="141"/>
                  </a:moveTo>
                  <a:lnTo>
                    <a:pt x="144" y="163"/>
                  </a:lnTo>
                  <a:cubicBezTo>
                    <a:pt x="143" y="167"/>
                    <a:pt x="139" y="169"/>
                    <a:pt x="135" y="168"/>
                  </a:cubicBezTo>
                  <a:lnTo>
                    <a:pt x="113" y="159"/>
                  </a:lnTo>
                  <a:cubicBezTo>
                    <a:pt x="109" y="158"/>
                    <a:pt x="107" y="154"/>
                    <a:pt x="109" y="150"/>
                  </a:cubicBezTo>
                  <a:lnTo>
                    <a:pt x="117" y="128"/>
                  </a:lnTo>
                  <a:cubicBezTo>
                    <a:pt x="118" y="124"/>
                    <a:pt x="122" y="122"/>
                    <a:pt x="126" y="124"/>
                  </a:cubicBezTo>
                  <a:lnTo>
                    <a:pt x="148" y="132"/>
                  </a:lnTo>
                  <a:cubicBezTo>
                    <a:pt x="152" y="133"/>
                    <a:pt x="154" y="137"/>
                    <a:pt x="152" y="141"/>
                  </a:cubicBezTo>
                  <a:close/>
                  <a:moveTo>
                    <a:pt x="156" y="225"/>
                  </a:moveTo>
                  <a:cubicBezTo>
                    <a:pt x="157" y="229"/>
                    <a:pt x="155" y="233"/>
                    <a:pt x="152" y="234"/>
                  </a:cubicBezTo>
                  <a:lnTo>
                    <a:pt x="129" y="242"/>
                  </a:lnTo>
                  <a:cubicBezTo>
                    <a:pt x="126" y="244"/>
                    <a:pt x="122" y="242"/>
                    <a:pt x="120" y="238"/>
                  </a:cubicBezTo>
                  <a:lnTo>
                    <a:pt x="112" y="216"/>
                  </a:lnTo>
                  <a:cubicBezTo>
                    <a:pt x="110" y="212"/>
                    <a:pt x="112" y="208"/>
                    <a:pt x="116" y="207"/>
                  </a:cubicBezTo>
                  <a:lnTo>
                    <a:pt x="138" y="198"/>
                  </a:lnTo>
                  <a:cubicBezTo>
                    <a:pt x="142" y="197"/>
                    <a:pt x="146" y="199"/>
                    <a:pt x="148" y="202"/>
                  </a:cubicBezTo>
                  <a:lnTo>
                    <a:pt x="156" y="225"/>
                  </a:ln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E735AFD-93D1-26B4-7249-B56D36A2B571}"/>
                </a:ext>
              </a:extLst>
            </p:cNvPr>
            <p:cNvSpPr txBox="1"/>
            <p:nvPr/>
          </p:nvSpPr>
          <p:spPr>
            <a:xfrm>
              <a:off x="5857681" y="2474480"/>
              <a:ext cx="434734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Y" sz="3200">
                  <a:solidFill>
                    <a:schemeClr val="bg2"/>
                  </a:solidFill>
                </a:rPr>
                <a:t>T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184B521-D36D-17CF-6553-57E6673B2887}"/>
                </a:ext>
              </a:extLst>
            </p:cNvPr>
            <p:cNvSpPr txBox="1"/>
            <p:nvPr/>
          </p:nvSpPr>
          <p:spPr>
            <a:xfrm>
              <a:off x="6680222" y="3822768"/>
              <a:ext cx="4587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Y" sz="3200">
                  <a:solidFill>
                    <a:schemeClr val="bg2"/>
                  </a:solidFill>
                </a:rPr>
                <a:t>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6A649C0A-10A9-1FA4-86E9-197BDE43B602}"/>
                </a:ext>
              </a:extLst>
            </p:cNvPr>
            <p:cNvSpPr txBox="1"/>
            <p:nvPr/>
          </p:nvSpPr>
          <p:spPr>
            <a:xfrm>
              <a:off x="5381863" y="4676177"/>
              <a:ext cx="48122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Y" sz="3200">
                  <a:solidFill>
                    <a:schemeClr val="bg2"/>
                  </a:solidFill>
                </a:rPr>
                <a:t>C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2B262A3-A4E2-F073-8E6D-7FD2304FBC8A}"/>
                </a:ext>
              </a:extLst>
            </p:cNvPr>
            <p:cNvSpPr txBox="1"/>
            <p:nvPr/>
          </p:nvSpPr>
          <p:spPr>
            <a:xfrm>
              <a:off x="4588160" y="3377444"/>
              <a:ext cx="298480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MY" sz="3200">
                  <a:solidFill>
                    <a:schemeClr val="bg2"/>
                  </a:solidFill>
                </a:rPr>
                <a:t>I</a:t>
              </a:r>
            </a:p>
          </p:txBody>
        </p:sp>
        <p:sp>
          <p:nvSpPr>
            <p:cNvPr id="17" name="Half Frame 16">
              <a:extLst>
                <a:ext uri="{FF2B5EF4-FFF2-40B4-BE49-F238E27FC236}">
                  <a16:creationId xmlns:a16="http://schemas.microsoft.com/office/drawing/2014/main" id="{43540DA2-70E2-2AE2-57B8-7931AB2B28F4}"/>
                </a:ext>
              </a:extLst>
            </p:cNvPr>
            <p:cNvSpPr/>
            <p:nvPr/>
          </p:nvSpPr>
          <p:spPr>
            <a:xfrm rot="2709299">
              <a:off x="5673918" y="2324951"/>
              <a:ext cx="744227" cy="763813"/>
            </a:xfrm>
            <a:prstGeom prst="halfFrame">
              <a:avLst>
                <a:gd name="adj1" fmla="val 10952"/>
                <a:gd name="adj2" fmla="val 10210"/>
              </a:avLst>
            </a:prstGeom>
          </p:spPr>
          <p:style>
            <a:lnRef idx="2">
              <a:schemeClr val="accent5">
                <a:shade val="15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18" name="Half Frame 17">
              <a:extLst>
                <a:ext uri="{FF2B5EF4-FFF2-40B4-BE49-F238E27FC236}">
                  <a16:creationId xmlns:a16="http://schemas.microsoft.com/office/drawing/2014/main" id="{DBCA86BB-1E0B-040F-A2EC-EBF86EDDE283}"/>
                </a:ext>
              </a:extLst>
            </p:cNvPr>
            <p:cNvSpPr/>
            <p:nvPr/>
          </p:nvSpPr>
          <p:spPr>
            <a:xfrm rot="8109299">
              <a:off x="6617262" y="3733248"/>
              <a:ext cx="744227" cy="763813"/>
            </a:xfrm>
            <a:prstGeom prst="halfFrame">
              <a:avLst>
                <a:gd name="adj1" fmla="val 10952"/>
                <a:gd name="adj2" fmla="val 10210"/>
              </a:avLst>
            </a:prstGeom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19" name="Half Frame 18">
              <a:extLst>
                <a:ext uri="{FF2B5EF4-FFF2-40B4-BE49-F238E27FC236}">
                  <a16:creationId xmlns:a16="http://schemas.microsoft.com/office/drawing/2014/main" id="{28FA15DE-278E-334C-F306-A70BFF438E5E}"/>
                </a:ext>
              </a:extLst>
            </p:cNvPr>
            <p:cNvSpPr/>
            <p:nvPr/>
          </p:nvSpPr>
          <p:spPr>
            <a:xfrm rot="13509299">
              <a:off x="5250361" y="4671153"/>
              <a:ext cx="744227" cy="763813"/>
            </a:xfrm>
            <a:prstGeom prst="halfFrame">
              <a:avLst>
                <a:gd name="adj1" fmla="val 10952"/>
                <a:gd name="adj2" fmla="val 10210"/>
              </a:avLst>
            </a:prstGeom>
            <a:solidFill>
              <a:schemeClr val="accent6">
                <a:lumMod val="75000"/>
              </a:schemeClr>
            </a:solidFill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  <p:sp>
          <p:nvSpPr>
            <p:cNvPr id="20" name="Half Frame 19">
              <a:extLst>
                <a:ext uri="{FF2B5EF4-FFF2-40B4-BE49-F238E27FC236}">
                  <a16:creationId xmlns:a16="http://schemas.microsoft.com/office/drawing/2014/main" id="{2DA57DC4-7ECF-51AD-5BF0-BC69962CB887}"/>
                </a:ext>
              </a:extLst>
            </p:cNvPr>
            <p:cNvSpPr/>
            <p:nvPr/>
          </p:nvSpPr>
          <p:spPr>
            <a:xfrm rot="13490701" flipH="1">
              <a:off x="4299066" y="3287924"/>
              <a:ext cx="744227" cy="763813"/>
            </a:xfrm>
            <a:prstGeom prst="halfFrame">
              <a:avLst>
                <a:gd name="adj1" fmla="val 10952"/>
                <a:gd name="adj2" fmla="val 10210"/>
              </a:avLst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Y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7A29200C-FDBD-BAD8-DE97-64C3DA71FC55}"/>
              </a:ext>
            </a:extLst>
          </p:cNvPr>
          <p:cNvSpPr txBox="1"/>
          <p:nvPr/>
        </p:nvSpPr>
        <p:spPr>
          <a:xfrm>
            <a:off x="6528722" y="1526392"/>
            <a:ext cx="50344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趋势</a:t>
            </a:r>
            <a:r>
              <a:rPr lang="en-MY" altLang="zh-CN" b="1"/>
              <a:t>TREND</a:t>
            </a:r>
            <a:r>
              <a:rPr lang="zh-CN" altLang="en-US" b="1"/>
              <a:t>：</a:t>
            </a:r>
            <a:endParaRPr lang="en-MY" altLang="zh-CN" b="1"/>
          </a:p>
          <a:p>
            <a:r>
              <a:rPr lang="zh-CN" altLang="en-US"/>
              <a:t>健康化（低糖、低脂、天然成分）、功能化（益生菌、维生素添加）和便捷化（即饮、小包装）趋势日益显著，应顺势推出相关产品抢占市场</a:t>
            </a:r>
            <a:endParaRPr lang="en-MY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A1C85D9-1642-92C2-1530-1DFCF2305453}"/>
              </a:ext>
            </a:extLst>
          </p:cNvPr>
          <p:cNvSpPr txBox="1"/>
          <p:nvPr/>
        </p:nvSpPr>
        <p:spPr>
          <a:xfrm>
            <a:off x="6420244" y="4942563"/>
            <a:ext cx="53897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季节性</a:t>
            </a:r>
            <a:r>
              <a:rPr lang="en-MY" altLang="zh-CN" b="1"/>
              <a:t>SEASONALITY:</a:t>
            </a:r>
          </a:p>
          <a:p>
            <a:r>
              <a:rPr lang="zh-CN" altLang="en-US"/>
              <a:t>夏季：夏季冰品与冷饮需求提升约</a:t>
            </a:r>
            <a:r>
              <a:rPr lang="en-US" altLang="zh-CN"/>
              <a:t>35%</a:t>
            </a:r>
            <a:r>
              <a:rPr lang="zh-CN" altLang="en-US"/>
              <a:t>，需确保期间特定节假日的短期脉冲式需求增长的供货稳定</a:t>
            </a:r>
            <a:endParaRPr lang="en-US" altLang="zh-CN"/>
          </a:p>
          <a:p>
            <a:r>
              <a:rPr lang="zh-CN" altLang="en-US"/>
              <a:t>冬季：奶茶基底茶汤需求提升约</a:t>
            </a:r>
            <a:r>
              <a:rPr lang="en-US" altLang="zh-CN"/>
              <a:t>25%</a:t>
            </a:r>
            <a:r>
              <a:rPr lang="zh-CN" altLang="en-US"/>
              <a:t>，应关注热饮相关小料的供应</a:t>
            </a:r>
            <a:endParaRPr lang="en-MY" altLang="zh-CN"/>
          </a:p>
          <a:p>
            <a:endParaRPr lang="en-MY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6E5F346-599B-742B-E4A3-3778757B459A}"/>
              </a:ext>
            </a:extLst>
          </p:cNvPr>
          <p:cNvSpPr txBox="1"/>
          <p:nvPr/>
        </p:nvSpPr>
        <p:spPr>
          <a:xfrm>
            <a:off x="374566" y="4970341"/>
            <a:ext cx="43331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周期性</a:t>
            </a:r>
            <a:r>
              <a:rPr lang="en-MY" altLang="zh-CN" b="1"/>
              <a:t>CYCLE:</a:t>
            </a:r>
          </a:p>
          <a:p>
            <a:r>
              <a:rPr lang="zh-CN" altLang="en-US"/>
              <a:t>结合消费者信心指数等相关指标，对需求作周期性修正，包括需关注上游大宗原材料价格周期性波动对成本的影响。</a:t>
            </a:r>
            <a:endParaRPr lang="en-MY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43388AC-22E8-D078-EB89-AD1D94D13873}"/>
              </a:ext>
            </a:extLst>
          </p:cNvPr>
          <p:cNvSpPr txBox="1"/>
          <p:nvPr/>
        </p:nvSpPr>
        <p:spPr>
          <a:xfrm>
            <a:off x="357331" y="1492809"/>
            <a:ext cx="428182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/>
              <a:t>不规则波动</a:t>
            </a:r>
            <a:r>
              <a:rPr lang="en-MY" altLang="zh-CN" b="1"/>
              <a:t>IRREGULARITY</a:t>
            </a:r>
            <a:r>
              <a:rPr lang="zh-CN" altLang="en-US"/>
              <a:t>：</a:t>
            </a:r>
            <a:endParaRPr lang="en-MY" altLang="zh-CN"/>
          </a:p>
          <a:p>
            <a:r>
              <a:rPr lang="zh-CN" altLang="en-US"/>
              <a:t>除极端天气、关税价格波动外，还应考虑食品安全事件、负面舆情、重大促销活动（如联名</a:t>
            </a:r>
            <a:r>
              <a:rPr lang="en-US" altLang="zh-CN"/>
              <a:t>IP</a:t>
            </a:r>
            <a:r>
              <a:rPr lang="zh-CN" altLang="en-US"/>
              <a:t>）带来的短期需求激增或骤降，对产量做 </a:t>
            </a:r>
            <a:r>
              <a:rPr lang="en-US" altLang="zh-CN"/>
              <a:t>±10% </a:t>
            </a:r>
            <a:r>
              <a:rPr lang="zh-CN" altLang="en-US"/>
              <a:t>的敏感性响应</a:t>
            </a:r>
            <a:endParaRPr lang="en-MY"/>
          </a:p>
        </p:txBody>
      </p:sp>
    </p:spTree>
    <p:custDataLst>
      <p:tags r:id="rId1"/>
    </p:custData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 rot="19200000">
            <a:off x="177165" y="177165"/>
            <a:ext cx="868045" cy="868045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457100" y="318799"/>
            <a:ext cx="11050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rgbClr val="FD8368"/>
                </a:solidFill>
              </a:rPr>
              <a:t>产品组合与生命周期管理 </a:t>
            </a:r>
            <a:r>
              <a:rPr lang="en-US" altLang="zh-CN" sz="2400">
                <a:solidFill>
                  <a:srgbClr val="FD8368"/>
                </a:solidFill>
              </a:rPr>
              <a:t>(</a:t>
            </a:r>
            <a:r>
              <a:rPr lang="en-MY" sz="2400">
                <a:solidFill>
                  <a:srgbClr val="FD8368"/>
                </a:solidFill>
              </a:rPr>
              <a:t>Product Portfolio and Lifecycle Management)</a:t>
            </a:r>
            <a:endParaRPr lang="en-US" altLang="zh-CN" sz="3200" b="1" dirty="0">
              <a:solidFill>
                <a:srgbClr val="FD8368"/>
              </a:soli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pic>
        <p:nvPicPr>
          <p:cNvPr id="2050" name="Picture 2" descr="波士顿矩阵">
            <a:extLst>
              <a:ext uri="{FF2B5EF4-FFF2-40B4-BE49-F238E27FC236}">
                <a16:creationId xmlns:a16="http://schemas.microsoft.com/office/drawing/2014/main" id="{31A77780-9698-F41D-B108-4C803D528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6209" y="1222651"/>
            <a:ext cx="5352506" cy="5308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45E8FF2-98C1-CB74-9465-8BAAF3F17C8C}"/>
              </a:ext>
            </a:extLst>
          </p:cNvPr>
          <p:cNvSpPr txBox="1"/>
          <p:nvPr/>
        </p:nvSpPr>
        <p:spPr>
          <a:xfrm>
            <a:off x="684810" y="903574"/>
            <a:ext cx="6095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chemeClr val="accent5">
                    <a:lumMod val="75000"/>
                  </a:schemeClr>
                </a:solidFill>
              </a:rPr>
              <a:t>Boston </a:t>
            </a:r>
            <a:r>
              <a:rPr lang="zh-CN" altLang="en-US" b="1">
                <a:solidFill>
                  <a:schemeClr val="accent5">
                    <a:lumMod val="75000"/>
                  </a:schemeClr>
                </a:solidFill>
              </a:rPr>
              <a:t>矩阵示意图：</a:t>
            </a:r>
            <a:endParaRPr lang="en-MY" b="1">
              <a:solidFill>
                <a:schemeClr val="accent5">
                  <a:lumMod val="75000"/>
                </a:schemeClr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C6EE8-9D41-002F-A920-4A20999180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F218D186-483F-3533-15C4-1336684F419B}"/>
              </a:ext>
            </a:extLst>
          </p:cNvPr>
          <p:cNvSpPr/>
          <p:nvPr/>
        </p:nvSpPr>
        <p:spPr>
          <a:xfrm rot="19200000">
            <a:off x="177165" y="177165"/>
            <a:ext cx="868045" cy="868045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9252DEE-0483-6779-FE89-5BE7450B7337}"/>
              </a:ext>
            </a:extLst>
          </p:cNvPr>
          <p:cNvSpPr txBox="1"/>
          <p:nvPr/>
        </p:nvSpPr>
        <p:spPr>
          <a:xfrm>
            <a:off x="457100" y="318799"/>
            <a:ext cx="11050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rgbClr val="FD8368"/>
                </a:solidFill>
              </a:rPr>
              <a:t>产品组合与生命周期管理 </a:t>
            </a:r>
            <a:r>
              <a:rPr lang="en-US" altLang="zh-CN" sz="2400">
                <a:solidFill>
                  <a:srgbClr val="FD8368"/>
                </a:solidFill>
              </a:rPr>
              <a:t>(</a:t>
            </a:r>
            <a:r>
              <a:rPr lang="en-MY" sz="2400">
                <a:solidFill>
                  <a:srgbClr val="FD8368"/>
                </a:solidFill>
              </a:rPr>
              <a:t>Product Portfolio and Lifecycle Management)</a:t>
            </a:r>
            <a:endParaRPr lang="en-US" altLang="zh-CN" sz="3200" b="1" dirty="0">
              <a:solidFill>
                <a:srgbClr val="FD8368"/>
              </a:soli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4498E8-C2A4-6213-4DEC-088316DE86E3}"/>
              </a:ext>
            </a:extLst>
          </p:cNvPr>
          <p:cNvSpPr txBox="1"/>
          <p:nvPr/>
        </p:nvSpPr>
        <p:spPr>
          <a:xfrm>
            <a:off x="611187" y="951076"/>
            <a:ext cx="6095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chemeClr val="accent5">
                    <a:lumMod val="75000"/>
                  </a:schemeClr>
                </a:solidFill>
              </a:rPr>
              <a:t>Boston </a:t>
            </a:r>
            <a:r>
              <a:rPr lang="zh-CN" altLang="en-US" b="1">
                <a:solidFill>
                  <a:schemeClr val="accent5">
                    <a:lumMod val="75000"/>
                  </a:schemeClr>
                </a:solidFill>
              </a:rPr>
              <a:t>矩阵分析与战略应用：</a:t>
            </a:r>
            <a:endParaRPr lang="en-MY" b="1">
              <a:solidFill>
                <a:schemeClr val="accent5">
                  <a:lumMod val="75000"/>
                </a:schemeClr>
              </a:solidFill>
            </a:endParaRP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6110AB4-0837-E4FA-DF21-9EA660976C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7273900"/>
              </p:ext>
            </p:extLst>
          </p:nvPr>
        </p:nvGraphicFramePr>
        <p:xfrm>
          <a:off x="457100" y="1842923"/>
          <a:ext cx="11394475" cy="3200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437014">
                  <a:extLst>
                    <a:ext uri="{9D8B030D-6E8A-4147-A177-3AD203B41FA5}">
                      <a16:colId xmlns:a16="http://schemas.microsoft.com/office/drawing/2014/main" val="1176577004"/>
                    </a:ext>
                  </a:extLst>
                </a:gridCol>
                <a:gridCol w="2274125">
                  <a:extLst>
                    <a:ext uri="{9D8B030D-6E8A-4147-A177-3AD203B41FA5}">
                      <a16:colId xmlns:a16="http://schemas.microsoft.com/office/drawing/2014/main" val="2289518939"/>
                    </a:ext>
                  </a:extLst>
                </a:gridCol>
                <a:gridCol w="1252847">
                  <a:extLst>
                    <a:ext uri="{9D8B030D-6E8A-4147-A177-3AD203B41FA5}">
                      <a16:colId xmlns:a16="http://schemas.microsoft.com/office/drawing/2014/main" val="4148472826"/>
                    </a:ext>
                  </a:extLst>
                </a:gridCol>
                <a:gridCol w="2683823">
                  <a:extLst>
                    <a:ext uri="{9D8B030D-6E8A-4147-A177-3AD203B41FA5}">
                      <a16:colId xmlns:a16="http://schemas.microsoft.com/office/drawing/2014/main" val="3531543463"/>
                    </a:ext>
                  </a:extLst>
                </a:gridCol>
                <a:gridCol w="3746666">
                  <a:extLst>
                    <a:ext uri="{9D8B030D-6E8A-4147-A177-3AD203B41FA5}">
                      <a16:colId xmlns:a16="http://schemas.microsoft.com/office/drawing/2014/main" val="20357863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2000"/>
                        <a:t>类别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代表产品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市场份额</a:t>
                      </a:r>
                      <a:r>
                        <a:rPr lang="en-US" altLang="zh-CN" sz="2000"/>
                        <a:t>/</a:t>
                      </a:r>
                      <a:r>
                        <a:rPr lang="zh-CN" altLang="en-US" sz="2000"/>
                        <a:t>增长率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战略动作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资源倾斜方向</a:t>
                      </a:r>
                      <a:endParaRPr lang="en-MY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3544885"/>
                  </a:ext>
                </a:extLst>
              </a:tr>
              <a:tr h="443258">
                <a:tc>
                  <a:txBody>
                    <a:bodyPr/>
                    <a:lstStyle/>
                    <a:p>
                      <a:r>
                        <a:rPr lang="zh-CN" altLang="en-US" sz="2000"/>
                        <a:t>明星产品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柠檬水、芝士奶盖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高 </a:t>
                      </a:r>
                      <a:r>
                        <a:rPr lang="en-US" altLang="zh-CN" sz="2000"/>
                        <a:t>/ </a:t>
                      </a:r>
                      <a:r>
                        <a:rPr lang="zh-CN" altLang="en-US" sz="2000"/>
                        <a:t>高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扩大产能＋区域渗透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中西部增产 </a:t>
                      </a:r>
                      <a:r>
                        <a:rPr lang="en-US" altLang="zh-CN" sz="2000"/>
                        <a:t>20%</a:t>
                      </a:r>
                      <a:r>
                        <a:rPr lang="zh-CN" altLang="en-US" sz="2000"/>
                        <a:t>，柔性产线改造、冷链扩容</a:t>
                      </a:r>
                      <a:endParaRPr lang="en-MY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9767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/>
                        <a:t>金牛产品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珍珠奶茶、冰淇淋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高 </a:t>
                      </a:r>
                      <a:r>
                        <a:rPr lang="en-US" altLang="zh-CN" sz="2000"/>
                        <a:t>/ </a:t>
                      </a:r>
                      <a:r>
                        <a:rPr lang="zh-CN" altLang="en-US" sz="2000"/>
                        <a:t>低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维持产能＋成本优化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自动化设备升级，自产包材降本</a:t>
                      </a:r>
                      <a:endParaRPr lang="en-MY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70708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/>
                        <a:t>问题产品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果茶新品（试销）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低 </a:t>
                      </a:r>
                      <a:r>
                        <a:rPr lang="en-US" altLang="zh-CN" sz="2000"/>
                        <a:t>/ </a:t>
                      </a:r>
                      <a:r>
                        <a:rPr lang="zh-CN" altLang="en-US" sz="2000"/>
                        <a:t>高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动态调整生产批次（小批量试产）</a:t>
                      </a:r>
                      <a:endParaRPr lang="en-MY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模块化产线快速切换配方</a:t>
                      </a:r>
                      <a:endParaRPr lang="en-MY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973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2000"/>
                        <a:t>瘦狗产品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传统热饮（低毛利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低 </a:t>
                      </a:r>
                      <a:r>
                        <a:rPr lang="en-US" altLang="zh-CN" sz="2000"/>
                        <a:t>/ </a:t>
                      </a:r>
                      <a:r>
                        <a:rPr lang="zh-CN" altLang="en-US" sz="2000"/>
                        <a:t>低</a:t>
                      </a:r>
                      <a:endParaRPr lang="en-MY" sz="20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季节性限产（冬季集中生产）</a:t>
                      </a:r>
                      <a:endParaRPr lang="en-MY" sz="20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CN" altLang="en-US" sz="2000"/>
                        <a:t>外包代工比例提升至 </a:t>
                      </a:r>
                      <a:r>
                        <a:rPr lang="en-US" altLang="zh-CN" sz="2000"/>
                        <a:t>40%</a:t>
                      </a:r>
                      <a:endParaRPr lang="en-MY" sz="20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0466130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2650359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E4B8A5A-F7C2-0F1A-1FD1-1256E99BC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>
            <a:extLst>
              <a:ext uri="{FF2B5EF4-FFF2-40B4-BE49-F238E27FC236}">
                <a16:creationId xmlns:a16="http://schemas.microsoft.com/office/drawing/2014/main" id="{883A8B90-2D85-395F-B8DB-FECF2B5B558B}"/>
              </a:ext>
            </a:extLst>
          </p:cNvPr>
          <p:cNvSpPr/>
          <p:nvPr/>
        </p:nvSpPr>
        <p:spPr>
          <a:xfrm rot="19200000">
            <a:off x="177165" y="177165"/>
            <a:ext cx="868045" cy="868045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F79D80F-EFEE-0A5B-1E4B-E1F9183C9CF9}"/>
              </a:ext>
            </a:extLst>
          </p:cNvPr>
          <p:cNvSpPr txBox="1"/>
          <p:nvPr/>
        </p:nvSpPr>
        <p:spPr>
          <a:xfrm>
            <a:off x="457100" y="318799"/>
            <a:ext cx="11050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>
                <a:solidFill>
                  <a:srgbClr val="FD8368"/>
                </a:solidFill>
              </a:rPr>
              <a:t>产品组合与生命周期管理 </a:t>
            </a:r>
            <a:r>
              <a:rPr lang="en-US" altLang="zh-CN" sz="2400">
                <a:solidFill>
                  <a:srgbClr val="FD8368"/>
                </a:solidFill>
              </a:rPr>
              <a:t>(</a:t>
            </a:r>
            <a:r>
              <a:rPr lang="en-MY" sz="2400">
                <a:solidFill>
                  <a:srgbClr val="FD8368"/>
                </a:solidFill>
              </a:rPr>
              <a:t>Product Portfolio and Lifecycle Management)</a:t>
            </a:r>
            <a:endParaRPr lang="en-US" altLang="zh-CN" sz="3200" b="1" dirty="0">
              <a:solidFill>
                <a:srgbClr val="FD8368"/>
              </a:soli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E3D9AA-0BA4-FD3E-E57C-E6CE073102F5}"/>
              </a:ext>
            </a:extLst>
          </p:cNvPr>
          <p:cNvSpPr txBox="1"/>
          <p:nvPr/>
        </p:nvSpPr>
        <p:spPr>
          <a:xfrm>
            <a:off x="684810" y="903574"/>
            <a:ext cx="60950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1">
                <a:solidFill>
                  <a:schemeClr val="accent5">
                    <a:lumMod val="75000"/>
                  </a:schemeClr>
                </a:solidFill>
              </a:rPr>
              <a:t>GE </a:t>
            </a:r>
            <a:r>
              <a:rPr lang="zh-CN" altLang="en-US" b="1">
                <a:solidFill>
                  <a:schemeClr val="accent5">
                    <a:lumMod val="75000"/>
                  </a:schemeClr>
                </a:solidFill>
              </a:rPr>
              <a:t>矩阵：</a:t>
            </a:r>
            <a:endParaRPr lang="en-MY" b="1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074" name="Picture 2" descr="什么是GE矩阵分析？GE矩阵分析的步骤_李海博客">
            <a:extLst>
              <a:ext uri="{FF2B5EF4-FFF2-40B4-BE49-F238E27FC236}">
                <a16:creationId xmlns:a16="http://schemas.microsoft.com/office/drawing/2014/main" id="{46B2EBC7-FCE2-339C-D581-B8617346C7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00" y="1679160"/>
            <a:ext cx="5222542" cy="4472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E56672D-AE33-C159-2AC6-C0296ED72317}"/>
              </a:ext>
            </a:extLst>
          </p:cNvPr>
          <p:cNvSpPr txBox="1"/>
          <p:nvPr/>
        </p:nvSpPr>
        <p:spPr>
          <a:xfrm>
            <a:off x="5836722" y="1920373"/>
            <a:ext cx="627605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/>
              <a:t>同为“明星产品”，若某款柠檬水在特定区域市场吸引力极高且自身业务实力强，则应“全力投入”；而另一款芝士奶盖若在成熟市场面临激烈竞争，则可能需要“选择性增长”。</a:t>
            </a:r>
            <a:endParaRPr lang="en-MY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0D837C-E102-4C2B-1BAE-58F9D59310C7}"/>
              </a:ext>
            </a:extLst>
          </p:cNvPr>
          <p:cNvSpPr txBox="1"/>
          <p:nvPr/>
        </p:nvSpPr>
        <p:spPr>
          <a:xfrm>
            <a:off x="5778831" y="4273621"/>
            <a:ext cx="641316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/>
              <a:t>将芝士奶盖、果茶新品列为“选择性投资”，并逐步提升市场渗透是合理的。对传统热饮实施“选择性减产”或“淘汰”，能更有效集中资源。</a:t>
            </a:r>
            <a:endParaRPr lang="en-MY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214739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 rot="19200000">
            <a:off x="177165" y="177165"/>
            <a:ext cx="868045" cy="868045"/>
          </a:xfrm>
          <a:prstGeom prst="ellipse">
            <a:avLst/>
          </a:prstGeom>
          <a:gradFill>
            <a:gsLst>
              <a:gs pos="4000">
                <a:srgbClr val="FCAF97"/>
              </a:gs>
              <a:gs pos="100000">
                <a:srgbClr val="FED6C7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510539" y="454660"/>
            <a:ext cx="44234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>
                <a:gradFill>
                  <a:gsLst>
                    <a:gs pos="0">
                      <a:srgbClr val="FE8E76"/>
                    </a:gs>
                    <a:gs pos="100000">
                      <a:srgbClr val="FC6A4B"/>
                    </a:gs>
                  </a:gsLst>
                  <a:lin ang="12960000" scaled="0"/>
                </a:gradFill>
                <a:effectLst/>
                <a:latin typeface="汉仪正圆-55W" panose="00020600040101010101" charset="-122"/>
                <a:ea typeface="汉仪正圆-55W" panose="00020600040101010101" charset="-122"/>
              </a:rPr>
              <a:t>产量决策实施路径</a:t>
            </a:r>
            <a:endParaRPr lang="en-US" altLang="zh-CN" sz="3200" b="1" dirty="0">
              <a:gradFill>
                <a:gsLst>
                  <a:gs pos="0">
                    <a:srgbClr val="FE8E76"/>
                  </a:gs>
                  <a:gs pos="100000">
                    <a:srgbClr val="FC6A4B"/>
                  </a:gs>
                </a:gsLst>
                <a:lin ang="12960000" scaled="0"/>
              </a:gra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pic>
        <p:nvPicPr>
          <p:cNvPr id="2" name="图片 1" descr="VCG211295160233"/>
          <p:cNvPicPr>
            <a:picLocks noChangeAspect="1"/>
          </p:cNvPicPr>
          <p:nvPr/>
        </p:nvPicPr>
        <p:blipFill>
          <a:blip r:embed="rId3"/>
          <a:srcRect t="19444" b="5278"/>
          <a:stretch>
            <a:fillRect/>
          </a:stretch>
        </p:blipFill>
        <p:spPr>
          <a:xfrm>
            <a:off x="7907660" y="938403"/>
            <a:ext cx="4370070" cy="5850255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>
            <a:off x="649727" y="2578100"/>
            <a:ext cx="491327" cy="491327"/>
            <a:chOff x="7127" y="2394"/>
            <a:chExt cx="1146" cy="1146"/>
          </a:xfrm>
        </p:grpSpPr>
        <p:sp>
          <p:nvSpPr>
            <p:cNvPr id="21" name="椭圆 20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2" name="iconfont-11243-5316051"/>
            <p:cNvSpPr/>
            <p:nvPr/>
          </p:nvSpPr>
          <p:spPr>
            <a:xfrm>
              <a:off x="7498" y="2656"/>
              <a:ext cx="404" cy="623"/>
            </a:xfrm>
            <a:custGeom>
              <a:avLst/>
              <a:gdLst>
                <a:gd name="connsiteX0" fmla="*/ 74502 w 304446"/>
                <a:gd name="connsiteY0" fmla="*/ 397917 h 468749"/>
                <a:gd name="connsiteX1" fmla="*/ 230039 w 304446"/>
                <a:gd name="connsiteY1" fmla="*/ 397917 h 468749"/>
                <a:gd name="connsiteX2" fmla="*/ 227281 w 304446"/>
                <a:gd name="connsiteY2" fmla="*/ 415776 h 468749"/>
                <a:gd name="connsiteX3" fmla="*/ 77261 w 304446"/>
                <a:gd name="connsiteY3" fmla="*/ 415776 h 468749"/>
                <a:gd name="connsiteX4" fmla="*/ 152297 w 304446"/>
                <a:gd name="connsiteY4" fmla="*/ 308161 h 468749"/>
                <a:gd name="connsiteX5" fmla="*/ 127070 w 304446"/>
                <a:gd name="connsiteY5" fmla="*/ 333399 h 468749"/>
                <a:gd name="connsiteX6" fmla="*/ 152297 w 304446"/>
                <a:gd name="connsiteY6" fmla="*/ 358636 h 468749"/>
                <a:gd name="connsiteX7" fmla="*/ 177525 w 304446"/>
                <a:gd name="connsiteY7" fmla="*/ 333399 h 468749"/>
                <a:gd name="connsiteX8" fmla="*/ 152297 w 304446"/>
                <a:gd name="connsiteY8" fmla="*/ 308161 h 468749"/>
                <a:gd name="connsiteX9" fmla="*/ 152297 w 304446"/>
                <a:gd name="connsiteY9" fmla="*/ 290304 h 468749"/>
                <a:gd name="connsiteX10" fmla="*/ 195375 w 304446"/>
                <a:gd name="connsiteY10" fmla="*/ 333399 h 468749"/>
                <a:gd name="connsiteX11" fmla="*/ 152297 w 304446"/>
                <a:gd name="connsiteY11" fmla="*/ 376493 h 468749"/>
                <a:gd name="connsiteX12" fmla="*/ 109220 w 304446"/>
                <a:gd name="connsiteY12" fmla="*/ 333399 h 468749"/>
                <a:gd name="connsiteX13" fmla="*/ 152297 w 304446"/>
                <a:gd name="connsiteY13" fmla="*/ 290304 h 468749"/>
                <a:gd name="connsiteX14" fmla="*/ 49783 w 304446"/>
                <a:gd name="connsiteY14" fmla="*/ 237898 h 468749"/>
                <a:gd name="connsiteX15" fmla="*/ 254758 w 304446"/>
                <a:gd name="connsiteY15" fmla="*/ 237898 h 468749"/>
                <a:gd name="connsiteX16" fmla="*/ 251999 w 304446"/>
                <a:gd name="connsiteY16" fmla="*/ 255757 h 468749"/>
                <a:gd name="connsiteX17" fmla="*/ 52542 w 304446"/>
                <a:gd name="connsiteY17" fmla="*/ 255757 h 468749"/>
                <a:gd name="connsiteX18" fmla="*/ 44867 w 304446"/>
                <a:gd name="connsiteY18" fmla="*/ 206072 h 468749"/>
                <a:gd name="connsiteX19" fmla="*/ 49783 w 304446"/>
                <a:gd name="connsiteY19" fmla="*/ 237898 h 468749"/>
                <a:gd name="connsiteX20" fmla="*/ 44914 w 304446"/>
                <a:gd name="connsiteY20" fmla="*/ 237898 h 468749"/>
                <a:gd name="connsiteX21" fmla="*/ 36008 w 304446"/>
                <a:gd name="connsiteY21" fmla="*/ 246804 h 468749"/>
                <a:gd name="connsiteX22" fmla="*/ 44914 w 304446"/>
                <a:gd name="connsiteY22" fmla="*/ 255757 h 468749"/>
                <a:gd name="connsiteX23" fmla="*/ 52542 w 304446"/>
                <a:gd name="connsiteY23" fmla="*/ 255757 h 468749"/>
                <a:gd name="connsiteX24" fmla="*/ 74502 w 304446"/>
                <a:gd name="connsiteY24" fmla="*/ 397917 h 468749"/>
                <a:gd name="connsiteX25" fmla="*/ 68872 w 304446"/>
                <a:gd name="connsiteY25" fmla="*/ 397917 h 468749"/>
                <a:gd name="connsiteX26" fmla="*/ 59917 w 304446"/>
                <a:gd name="connsiteY26" fmla="*/ 406823 h 468749"/>
                <a:gd name="connsiteX27" fmla="*/ 68872 w 304446"/>
                <a:gd name="connsiteY27" fmla="*/ 415776 h 468749"/>
                <a:gd name="connsiteX28" fmla="*/ 77261 w 304446"/>
                <a:gd name="connsiteY28" fmla="*/ 415776 h 468749"/>
                <a:gd name="connsiteX29" fmla="*/ 82685 w 304446"/>
                <a:gd name="connsiteY29" fmla="*/ 450888 h 468749"/>
                <a:gd name="connsiteX30" fmla="*/ 221857 w 304446"/>
                <a:gd name="connsiteY30" fmla="*/ 450888 h 468749"/>
                <a:gd name="connsiteX31" fmla="*/ 227281 w 304446"/>
                <a:gd name="connsiteY31" fmla="*/ 415776 h 468749"/>
                <a:gd name="connsiteX32" fmla="*/ 235669 w 304446"/>
                <a:gd name="connsiteY32" fmla="*/ 415776 h 468749"/>
                <a:gd name="connsiteX33" fmla="*/ 244528 w 304446"/>
                <a:gd name="connsiteY33" fmla="*/ 406823 h 468749"/>
                <a:gd name="connsiteX34" fmla="*/ 235621 w 304446"/>
                <a:gd name="connsiteY34" fmla="*/ 397917 h 468749"/>
                <a:gd name="connsiteX35" fmla="*/ 230039 w 304446"/>
                <a:gd name="connsiteY35" fmla="*/ 397917 h 468749"/>
                <a:gd name="connsiteX36" fmla="*/ 251999 w 304446"/>
                <a:gd name="connsiteY36" fmla="*/ 255757 h 468749"/>
                <a:gd name="connsiteX37" fmla="*/ 259626 w 304446"/>
                <a:gd name="connsiteY37" fmla="*/ 255757 h 468749"/>
                <a:gd name="connsiteX38" fmla="*/ 268580 w 304446"/>
                <a:gd name="connsiteY38" fmla="*/ 246804 h 468749"/>
                <a:gd name="connsiteX39" fmla="*/ 259673 w 304446"/>
                <a:gd name="connsiteY39" fmla="*/ 237898 h 468749"/>
                <a:gd name="connsiteX40" fmla="*/ 254758 w 304446"/>
                <a:gd name="connsiteY40" fmla="*/ 237898 h 468749"/>
                <a:gd name="connsiteX41" fmla="*/ 259674 w 304446"/>
                <a:gd name="connsiteY41" fmla="*/ 206072 h 468749"/>
                <a:gd name="connsiteX42" fmla="*/ 277930 w 304446"/>
                <a:gd name="connsiteY42" fmla="*/ 204324 h 468749"/>
                <a:gd name="connsiteX43" fmla="*/ 238336 w 304446"/>
                <a:gd name="connsiteY43" fmla="*/ 461224 h 468749"/>
                <a:gd name="connsiteX44" fmla="*/ 229525 w 304446"/>
                <a:gd name="connsiteY44" fmla="*/ 468749 h 468749"/>
                <a:gd name="connsiteX45" fmla="*/ 74969 w 304446"/>
                <a:gd name="connsiteY45" fmla="*/ 468749 h 468749"/>
                <a:gd name="connsiteX46" fmla="*/ 66158 w 304446"/>
                <a:gd name="connsiteY46" fmla="*/ 461224 h 468749"/>
                <a:gd name="connsiteX47" fmla="*/ 26517 w 304446"/>
                <a:gd name="connsiteY47" fmla="*/ 204326 h 468749"/>
                <a:gd name="connsiteX48" fmla="*/ 30711 w 304446"/>
                <a:gd name="connsiteY48" fmla="*/ 206066 h 468749"/>
                <a:gd name="connsiteX49" fmla="*/ 273735 w 304446"/>
                <a:gd name="connsiteY49" fmla="*/ 206066 h 468749"/>
                <a:gd name="connsiteX50" fmla="*/ 30711 w 304446"/>
                <a:gd name="connsiteY50" fmla="*/ 161825 h 468749"/>
                <a:gd name="connsiteX51" fmla="*/ 17855 w 304446"/>
                <a:gd name="connsiteY51" fmla="*/ 174683 h 468749"/>
                <a:gd name="connsiteX52" fmla="*/ 17855 w 304446"/>
                <a:gd name="connsiteY52" fmla="*/ 175350 h 468749"/>
                <a:gd name="connsiteX53" fmla="*/ 30711 w 304446"/>
                <a:gd name="connsiteY53" fmla="*/ 188208 h 468749"/>
                <a:gd name="connsiteX54" fmla="*/ 273735 w 304446"/>
                <a:gd name="connsiteY54" fmla="*/ 188208 h 468749"/>
                <a:gd name="connsiteX55" fmla="*/ 286591 w 304446"/>
                <a:gd name="connsiteY55" fmla="*/ 175350 h 468749"/>
                <a:gd name="connsiteX56" fmla="*/ 286591 w 304446"/>
                <a:gd name="connsiteY56" fmla="*/ 174683 h 468749"/>
                <a:gd name="connsiteX57" fmla="*/ 273735 w 304446"/>
                <a:gd name="connsiteY57" fmla="*/ 161825 h 468749"/>
                <a:gd name="connsiteX58" fmla="*/ 49679 w 304446"/>
                <a:gd name="connsiteY58" fmla="*/ 143967 h 468749"/>
                <a:gd name="connsiteX59" fmla="*/ 253419 w 304446"/>
                <a:gd name="connsiteY59" fmla="*/ 143967 h 468749"/>
                <a:gd name="connsiteX60" fmla="*/ 259483 w 304446"/>
                <a:gd name="connsiteY60" fmla="*/ 153935 h 468749"/>
                <a:gd name="connsiteX61" fmla="*/ 268247 w 304446"/>
                <a:gd name="connsiteY61" fmla="*/ 161079 h 468749"/>
                <a:gd name="connsiteX62" fmla="*/ 270104 w 304446"/>
                <a:gd name="connsiteY62" fmla="*/ 160841 h 468749"/>
                <a:gd name="connsiteX63" fmla="*/ 277058 w 304446"/>
                <a:gd name="connsiteY63" fmla="*/ 150316 h 468749"/>
                <a:gd name="connsiteX64" fmla="*/ 274700 w 304446"/>
                <a:gd name="connsiteY64" fmla="*/ 144367 h 468749"/>
                <a:gd name="connsiteX65" fmla="*/ 295429 w 304446"/>
                <a:gd name="connsiteY65" fmla="*/ 152968 h 468749"/>
                <a:gd name="connsiteX66" fmla="*/ 304446 w 304446"/>
                <a:gd name="connsiteY66" fmla="*/ 174683 h 468749"/>
                <a:gd name="connsiteX67" fmla="*/ 304446 w 304446"/>
                <a:gd name="connsiteY67" fmla="*/ 175350 h 468749"/>
                <a:gd name="connsiteX68" fmla="*/ 295447 w 304446"/>
                <a:gd name="connsiteY68" fmla="*/ 197048 h 468749"/>
                <a:gd name="connsiteX69" fmla="*/ 277930 w 304446"/>
                <a:gd name="connsiteY69" fmla="*/ 204324 h 468749"/>
                <a:gd name="connsiteX70" fmla="*/ 278821 w 304446"/>
                <a:gd name="connsiteY70" fmla="*/ 198547 h 468749"/>
                <a:gd name="connsiteX71" fmla="*/ 276820 w 304446"/>
                <a:gd name="connsiteY71" fmla="*/ 191307 h 468749"/>
                <a:gd name="connsiteX72" fmla="*/ 270009 w 304446"/>
                <a:gd name="connsiteY72" fmla="*/ 188211 h 468749"/>
                <a:gd name="connsiteX73" fmla="*/ 34437 w 304446"/>
                <a:gd name="connsiteY73" fmla="*/ 188211 h 468749"/>
                <a:gd name="connsiteX74" fmla="*/ 27673 w 304446"/>
                <a:gd name="connsiteY74" fmla="*/ 191307 h 468749"/>
                <a:gd name="connsiteX75" fmla="*/ 25625 w 304446"/>
                <a:gd name="connsiteY75" fmla="*/ 198547 h 468749"/>
                <a:gd name="connsiteX76" fmla="*/ 26517 w 304446"/>
                <a:gd name="connsiteY76" fmla="*/ 204326 h 468749"/>
                <a:gd name="connsiteX77" fmla="*/ 9017 w 304446"/>
                <a:gd name="connsiteY77" fmla="*/ 197066 h 468749"/>
                <a:gd name="connsiteX78" fmla="*/ 0 w 304446"/>
                <a:gd name="connsiteY78" fmla="*/ 175350 h 468749"/>
                <a:gd name="connsiteX79" fmla="*/ 0 w 304446"/>
                <a:gd name="connsiteY79" fmla="*/ 174683 h 468749"/>
                <a:gd name="connsiteX80" fmla="*/ 8999 w 304446"/>
                <a:gd name="connsiteY80" fmla="*/ 152986 h 468749"/>
                <a:gd name="connsiteX81" fmla="*/ 28506 w 304446"/>
                <a:gd name="connsiteY81" fmla="*/ 144883 h 468749"/>
                <a:gd name="connsiteX82" fmla="*/ 27625 w 304446"/>
                <a:gd name="connsiteY82" fmla="*/ 146887 h 468749"/>
                <a:gd name="connsiteX83" fmla="*/ 34055 w 304446"/>
                <a:gd name="connsiteY83" fmla="*/ 157698 h 468749"/>
                <a:gd name="connsiteX84" fmla="*/ 44914 w 304446"/>
                <a:gd name="connsiteY84" fmla="*/ 151268 h 468749"/>
                <a:gd name="connsiteX85" fmla="*/ 104641 w 304446"/>
                <a:gd name="connsiteY85" fmla="*/ 86927 h 468749"/>
                <a:gd name="connsiteX86" fmla="*/ 141302 w 304446"/>
                <a:gd name="connsiteY86" fmla="*/ 86927 h 468749"/>
                <a:gd name="connsiteX87" fmla="*/ 141302 w 304446"/>
                <a:gd name="connsiteY87" fmla="*/ 94213 h 468749"/>
                <a:gd name="connsiteX88" fmla="*/ 150203 w 304446"/>
                <a:gd name="connsiteY88" fmla="*/ 103165 h 468749"/>
                <a:gd name="connsiteX89" fmla="*/ 159152 w 304446"/>
                <a:gd name="connsiteY89" fmla="*/ 94308 h 468749"/>
                <a:gd name="connsiteX90" fmla="*/ 159152 w 304446"/>
                <a:gd name="connsiteY90" fmla="*/ 86927 h 468749"/>
                <a:gd name="connsiteX91" fmla="*/ 199280 w 304446"/>
                <a:gd name="connsiteY91" fmla="*/ 86927 h 468749"/>
                <a:gd name="connsiteX92" fmla="*/ 266988 w 304446"/>
                <a:gd name="connsiteY92" fmla="*/ 124921 h 468749"/>
                <a:gd name="connsiteX93" fmla="*/ 274700 w 304446"/>
                <a:gd name="connsiteY93" fmla="*/ 144367 h 468749"/>
                <a:gd name="connsiteX94" fmla="*/ 273735 w 304446"/>
                <a:gd name="connsiteY94" fmla="*/ 143967 h 468749"/>
                <a:gd name="connsiteX95" fmla="*/ 253419 w 304446"/>
                <a:gd name="connsiteY95" fmla="*/ 143967 h 468749"/>
                <a:gd name="connsiteX96" fmla="*/ 238038 w 304446"/>
                <a:gd name="connsiteY96" fmla="*/ 118681 h 468749"/>
                <a:gd name="connsiteX97" fmla="*/ 199232 w 304446"/>
                <a:gd name="connsiteY97" fmla="*/ 104787 h 468749"/>
                <a:gd name="connsiteX98" fmla="*/ 104546 w 304446"/>
                <a:gd name="connsiteY98" fmla="*/ 104787 h 468749"/>
                <a:gd name="connsiteX99" fmla="*/ 66782 w 304446"/>
                <a:gd name="connsiteY99" fmla="*/ 117759 h 468749"/>
                <a:gd name="connsiteX100" fmla="*/ 49679 w 304446"/>
                <a:gd name="connsiteY100" fmla="*/ 143967 h 468749"/>
                <a:gd name="connsiteX101" fmla="*/ 30711 w 304446"/>
                <a:gd name="connsiteY101" fmla="*/ 143967 h 468749"/>
                <a:gd name="connsiteX102" fmla="*/ 28506 w 304446"/>
                <a:gd name="connsiteY102" fmla="*/ 144883 h 468749"/>
                <a:gd name="connsiteX103" fmla="*/ 38038 w 304446"/>
                <a:gd name="connsiteY103" fmla="*/ 123205 h 468749"/>
                <a:gd name="connsiteX104" fmla="*/ 55488 w 304446"/>
                <a:gd name="connsiteY104" fmla="*/ 104025 h 468749"/>
                <a:gd name="connsiteX105" fmla="*/ 104641 w 304446"/>
                <a:gd name="connsiteY105" fmla="*/ 86927 h 468749"/>
                <a:gd name="connsiteX106" fmla="*/ 226266 w 304446"/>
                <a:gd name="connsiteY106" fmla="*/ 833 h 468749"/>
                <a:gd name="connsiteX107" fmla="*/ 238071 w 304446"/>
                <a:gd name="connsiteY107" fmla="*/ 5262 h 468749"/>
                <a:gd name="connsiteX108" fmla="*/ 233692 w 304446"/>
                <a:gd name="connsiteY108" fmla="*/ 17071 h 468749"/>
                <a:gd name="connsiteX109" fmla="*/ 159152 w 304446"/>
                <a:gd name="connsiteY109" fmla="*/ 51356 h 468749"/>
                <a:gd name="connsiteX110" fmla="*/ 159152 w 304446"/>
                <a:gd name="connsiteY110" fmla="*/ 86927 h 468749"/>
                <a:gd name="connsiteX111" fmla="*/ 141302 w 304446"/>
                <a:gd name="connsiteY111" fmla="*/ 86927 h 468749"/>
                <a:gd name="connsiteX112" fmla="*/ 141302 w 304446"/>
                <a:gd name="connsiteY112" fmla="*/ 45595 h 468749"/>
                <a:gd name="connsiteX113" fmla="*/ 146443 w 304446"/>
                <a:gd name="connsiteY113" fmla="*/ 37499 h 46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04446" h="468749">
                  <a:moveTo>
                    <a:pt x="74502" y="397917"/>
                  </a:moveTo>
                  <a:lnTo>
                    <a:pt x="230039" y="397917"/>
                  </a:lnTo>
                  <a:lnTo>
                    <a:pt x="227281" y="415776"/>
                  </a:lnTo>
                  <a:lnTo>
                    <a:pt x="77261" y="415776"/>
                  </a:lnTo>
                  <a:close/>
                  <a:moveTo>
                    <a:pt x="152297" y="308161"/>
                  </a:moveTo>
                  <a:cubicBezTo>
                    <a:pt x="138351" y="308161"/>
                    <a:pt x="127070" y="319447"/>
                    <a:pt x="127070" y="333399"/>
                  </a:cubicBezTo>
                  <a:cubicBezTo>
                    <a:pt x="127070" y="347303"/>
                    <a:pt x="138351" y="358636"/>
                    <a:pt x="152297" y="358636"/>
                  </a:cubicBezTo>
                  <a:cubicBezTo>
                    <a:pt x="166196" y="358636"/>
                    <a:pt x="177525" y="347303"/>
                    <a:pt x="177525" y="333399"/>
                  </a:cubicBezTo>
                  <a:cubicBezTo>
                    <a:pt x="177525" y="319447"/>
                    <a:pt x="166196" y="308161"/>
                    <a:pt x="152297" y="308161"/>
                  </a:cubicBezTo>
                  <a:close/>
                  <a:moveTo>
                    <a:pt x="152297" y="290304"/>
                  </a:moveTo>
                  <a:cubicBezTo>
                    <a:pt x="176002" y="290304"/>
                    <a:pt x="195375" y="309637"/>
                    <a:pt x="195375" y="333399"/>
                  </a:cubicBezTo>
                  <a:cubicBezTo>
                    <a:pt x="195375" y="357160"/>
                    <a:pt x="176002" y="376493"/>
                    <a:pt x="152297" y="376493"/>
                  </a:cubicBezTo>
                  <a:cubicBezTo>
                    <a:pt x="128545" y="376493"/>
                    <a:pt x="109220" y="357160"/>
                    <a:pt x="109220" y="333399"/>
                  </a:cubicBezTo>
                  <a:cubicBezTo>
                    <a:pt x="109220" y="309637"/>
                    <a:pt x="128545" y="290304"/>
                    <a:pt x="152297" y="290304"/>
                  </a:cubicBezTo>
                  <a:close/>
                  <a:moveTo>
                    <a:pt x="49783" y="237898"/>
                  </a:moveTo>
                  <a:lnTo>
                    <a:pt x="254758" y="237898"/>
                  </a:lnTo>
                  <a:lnTo>
                    <a:pt x="251999" y="255757"/>
                  </a:lnTo>
                  <a:lnTo>
                    <a:pt x="52542" y="255757"/>
                  </a:lnTo>
                  <a:close/>
                  <a:moveTo>
                    <a:pt x="44867" y="206072"/>
                  </a:moveTo>
                  <a:lnTo>
                    <a:pt x="49783" y="237898"/>
                  </a:lnTo>
                  <a:lnTo>
                    <a:pt x="44914" y="237898"/>
                  </a:lnTo>
                  <a:cubicBezTo>
                    <a:pt x="39961" y="237898"/>
                    <a:pt x="36008" y="241898"/>
                    <a:pt x="36008" y="246804"/>
                  </a:cubicBezTo>
                  <a:cubicBezTo>
                    <a:pt x="36008" y="251757"/>
                    <a:pt x="39961" y="255757"/>
                    <a:pt x="44914" y="255757"/>
                  </a:cubicBezTo>
                  <a:lnTo>
                    <a:pt x="52542" y="255757"/>
                  </a:lnTo>
                  <a:lnTo>
                    <a:pt x="74502" y="397917"/>
                  </a:lnTo>
                  <a:lnTo>
                    <a:pt x="68872" y="397917"/>
                  </a:lnTo>
                  <a:cubicBezTo>
                    <a:pt x="63918" y="397917"/>
                    <a:pt x="59917" y="401917"/>
                    <a:pt x="59917" y="406823"/>
                  </a:cubicBezTo>
                  <a:cubicBezTo>
                    <a:pt x="59917" y="411776"/>
                    <a:pt x="63918" y="415776"/>
                    <a:pt x="68872" y="415776"/>
                  </a:cubicBezTo>
                  <a:lnTo>
                    <a:pt x="77261" y="415776"/>
                  </a:lnTo>
                  <a:lnTo>
                    <a:pt x="82685" y="450888"/>
                  </a:lnTo>
                  <a:lnTo>
                    <a:pt x="221857" y="450888"/>
                  </a:lnTo>
                  <a:lnTo>
                    <a:pt x="227281" y="415776"/>
                  </a:lnTo>
                  <a:lnTo>
                    <a:pt x="235669" y="415776"/>
                  </a:lnTo>
                  <a:cubicBezTo>
                    <a:pt x="240527" y="415776"/>
                    <a:pt x="244528" y="411776"/>
                    <a:pt x="244528" y="406823"/>
                  </a:cubicBezTo>
                  <a:cubicBezTo>
                    <a:pt x="244528" y="401917"/>
                    <a:pt x="240527" y="397917"/>
                    <a:pt x="235621" y="397917"/>
                  </a:cubicBezTo>
                  <a:lnTo>
                    <a:pt x="230039" y="397917"/>
                  </a:lnTo>
                  <a:lnTo>
                    <a:pt x="251999" y="255757"/>
                  </a:lnTo>
                  <a:lnTo>
                    <a:pt x="259626" y="255757"/>
                  </a:lnTo>
                  <a:cubicBezTo>
                    <a:pt x="264532" y="255757"/>
                    <a:pt x="268580" y="251757"/>
                    <a:pt x="268580" y="246804"/>
                  </a:cubicBezTo>
                  <a:cubicBezTo>
                    <a:pt x="268580" y="241898"/>
                    <a:pt x="264627" y="237898"/>
                    <a:pt x="259673" y="237898"/>
                  </a:cubicBezTo>
                  <a:lnTo>
                    <a:pt x="254758" y="237898"/>
                  </a:lnTo>
                  <a:lnTo>
                    <a:pt x="259674" y="206072"/>
                  </a:lnTo>
                  <a:close/>
                  <a:moveTo>
                    <a:pt x="277930" y="204324"/>
                  </a:moveTo>
                  <a:lnTo>
                    <a:pt x="238336" y="461224"/>
                  </a:lnTo>
                  <a:cubicBezTo>
                    <a:pt x="237669" y="465558"/>
                    <a:pt x="233954" y="468749"/>
                    <a:pt x="229525" y="468749"/>
                  </a:cubicBezTo>
                  <a:lnTo>
                    <a:pt x="74969" y="468749"/>
                  </a:lnTo>
                  <a:cubicBezTo>
                    <a:pt x="70587" y="468749"/>
                    <a:pt x="66824" y="465558"/>
                    <a:pt x="66158" y="461224"/>
                  </a:cubicBezTo>
                  <a:lnTo>
                    <a:pt x="26517" y="204326"/>
                  </a:lnTo>
                  <a:lnTo>
                    <a:pt x="30711" y="206066"/>
                  </a:lnTo>
                  <a:lnTo>
                    <a:pt x="273735" y="206066"/>
                  </a:lnTo>
                  <a:close/>
                  <a:moveTo>
                    <a:pt x="30711" y="161825"/>
                  </a:moveTo>
                  <a:cubicBezTo>
                    <a:pt x="23664" y="161825"/>
                    <a:pt x="17855" y="167588"/>
                    <a:pt x="17855" y="174683"/>
                  </a:cubicBezTo>
                  <a:lnTo>
                    <a:pt x="17855" y="175350"/>
                  </a:lnTo>
                  <a:cubicBezTo>
                    <a:pt x="17855" y="182446"/>
                    <a:pt x="23616" y="188208"/>
                    <a:pt x="30711" y="188208"/>
                  </a:cubicBezTo>
                  <a:lnTo>
                    <a:pt x="273735" y="188208"/>
                  </a:lnTo>
                  <a:cubicBezTo>
                    <a:pt x="280830" y="188208"/>
                    <a:pt x="286591" y="182446"/>
                    <a:pt x="286591" y="175350"/>
                  </a:cubicBezTo>
                  <a:lnTo>
                    <a:pt x="286591" y="174683"/>
                  </a:lnTo>
                  <a:cubicBezTo>
                    <a:pt x="286591" y="167635"/>
                    <a:pt x="280830" y="161825"/>
                    <a:pt x="273735" y="161825"/>
                  </a:cubicBezTo>
                  <a:close/>
                  <a:moveTo>
                    <a:pt x="49679" y="143967"/>
                  </a:moveTo>
                  <a:lnTo>
                    <a:pt x="253419" y="143967"/>
                  </a:lnTo>
                  <a:lnTo>
                    <a:pt x="259483" y="153935"/>
                  </a:lnTo>
                  <a:cubicBezTo>
                    <a:pt x="260388" y="158174"/>
                    <a:pt x="264055" y="161079"/>
                    <a:pt x="268247" y="161079"/>
                  </a:cubicBezTo>
                  <a:cubicBezTo>
                    <a:pt x="268818" y="161079"/>
                    <a:pt x="269485" y="161031"/>
                    <a:pt x="270104" y="160841"/>
                  </a:cubicBezTo>
                  <a:cubicBezTo>
                    <a:pt x="274915" y="159841"/>
                    <a:pt x="278058" y="155126"/>
                    <a:pt x="277058" y="150316"/>
                  </a:cubicBezTo>
                  <a:lnTo>
                    <a:pt x="274700" y="144367"/>
                  </a:lnTo>
                  <a:lnTo>
                    <a:pt x="295429" y="152968"/>
                  </a:lnTo>
                  <a:cubicBezTo>
                    <a:pt x="300994" y="158528"/>
                    <a:pt x="304446" y="166207"/>
                    <a:pt x="304446" y="174683"/>
                  </a:cubicBezTo>
                  <a:lnTo>
                    <a:pt x="304446" y="175350"/>
                  </a:lnTo>
                  <a:cubicBezTo>
                    <a:pt x="304446" y="183803"/>
                    <a:pt x="301006" y="191482"/>
                    <a:pt x="295447" y="197048"/>
                  </a:cubicBezTo>
                  <a:lnTo>
                    <a:pt x="277930" y="204324"/>
                  </a:lnTo>
                  <a:lnTo>
                    <a:pt x="278821" y="198547"/>
                  </a:lnTo>
                  <a:cubicBezTo>
                    <a:pt x="279249" y="195927"/>
                    <a:pt x="278535" y="193308"/>
                    <a:pt x="276820" y="191307"/>
                  </a:cubicBezTo>
                  <a:cubicBezTo>
                    <a:pt x="275058" y="189354"/>
                    <a:pt x="272629" y="188211"/>
                    <a:pt x="270009" y="188211"/>
                  </a:cubicBezTo>
                  <a:lnTo>
                    <a:pt x="34437" y="188211"/>
                  </a:lnTo>
                  <a:cubicBezTo>
                    <a:pt x="31817" y="188211"/>
                    <a:pt x="29293" y="189307"/>
                    <a:pt x="27673" y="191307"/>
                  </a:cubicBezTo>
                  <a:cubicBezTo>
                    <a:pt x="26006" y="193355"/>
                    <a:pt x="25197" y="195975"/>
                    <a:pt x="25625" y="198547"/>
                  </a:cubicBezTo>
                  <a:lnTo>
                    <a:pt x="26517" y="204326"/>
                  </a:lnTo>
                  <a:lnTo>
                    <a:pt x="9017" y="197066"/>
                  </a:lnTo>
                  <a:cubicBezTo>
                    <a:pt x="3452" y="191506"/>
                    <a:pt x="0" y="183827"/>
                    <a:pt x="0" y="175350"/>
                  </a:cubicBezTo>
                  <a:lnTo>
                    <a:pt x="0" y="174683"/>
                  </a:lnTo>
                  <a:cubicBezTo>
                    <a:pt x="0" y="166231"/>
                    <a:pt x="3440" y="158552"/>
                    <a:pt x="8999" y="152986"/>
                  </a:cubicBezTo>
                  <a:lnTo>
                    <a:pt x="28506" y="144883"/>
                  </a:lnTo>
                  <a:lnTo>
                    <a:pt x="27625" y="146887"/>
                  </a:lnTo>
                  <a:cubicBezTo>
                    <a:pt x="26387" y="151649"/>
                    <a:pt x="29292" y="156507"/>
                    <a:pt x="34055" y="157698"/>
                  </a:cubicBezTo>
                  <a:cubicBezTo>
                    <a:pt x="38818" y="158936"/>
                    <a:pt x="43724" y="156031"/>
                    <a:pt x="44914" y="151268"/>
                  </a:cubicBezTo>
                  <a:close/>
                  <a:moveTo>
                    <a:pt x="104641" y="86927"/>
                  </a:moveTo>
                  <a:lnTo>
                    <a:pt x="141302" y="86927"/>
                  </a:lnTo>
                  <a:lnTo>
                    <a:pt x="141302" y="94213"/>
                  </a:lnTo>
                  <a:cubicBezTo>
                    <a:pt x="141302" y="99165"/>
                    <a:pt x="145253" y="103165"/>
                    <a:pt x="150203" y="103165"/>
                  </a:cubicBezTo>
                  <a:cubicBezTo>
                    <a:pt x="155153" y="103165"/>
                    <a:pt x="159152" y="99165"/>
                    <a:pt x="159152" y="94308"/>
                  </a:cubicBezTo>
                  <a:lnTo>
                    <a:pt x="159152" y="86927"/>
                  </a:lnTo>
                  <a:lnTo>
                    <a:pt x="199280" y="86927"/>
                  </a:lnTo>
                  <a:cubicBezTo>
                    <a:pt x="227429" y="86927"/>
                    <a:pt x="252845" y="101929"/>
                    <a:pt x="266988" y="124921"/>
                  </a:cubicBezTo>
                  <a:lnTo>
                    <a:pt x="274700" y="144367"/>
                  </a:lnTo>
                  <a:lnTo>
                    <a:pt x="273735" y="143967"/>
                  </a:lnTo>
                  <a:lnTo>
                    <a:pt x="253419" y="143967"/>
                  </a:lnTo>
                  <a:lnTo>
                    <a:pt x="238038" y="118681"/>
                  </a:lnTo>
                  <a:cubicBezTo>
                    <a:pt x="227345" y="109954"/>
                    <a:pt x="213759" y="104787"/>
                    <a:pt x="199232" y="104787"/>
                  </a:cubicBezTo>
                  <a:lnTo>
                    <a:pt x="104546" y="104787"/>
                  </a:lnTo>
                  <a:cubicBezTo>
                    <a:pt x="90472" y="104787"/>
                    <a:pt x="77302" y="109561"/>
                    <a:pt x="66782" y="117759"/>
                  </a:cubicBezTo>
                  <a:lnTo>
                    <a:pt x="49679" y="143967"/>
                  </a:lnTo>
                  <a:lnTo>
                    <a:pt x="30711" y="143967"/>
                  </a:lnTo>
                  <a:lnTo>
                    <a:pt x="28506" y="144883"/>
                  </a:lnTo>
                  <a:lnTo>
                    <a:pt x="38038" y="123205"/>
                  </a:lnTo>
                  <a:cubicBezTo>
                    <a:pt x="42759" y="115943"/>
                    <a:pt x="48653" y="109430"/>
                    <a:pt x="55488" y="104025"/>
                  </a:cubicBezTo>
                  <a:cubicBezTo>
                    <a:pt x="69443" y="92976"/>
                    <a:pt x="86875" y="86927"/>
                    <a:pt x="104641" y="86927"/>
                  </a:cubicBezTo>
                  <a:close/>
                  <a:moveTo>
                    <a:pt x="226266" y="833"/>
                  </a:moveTo>
                  <a:cubicBezTo>
                    <a:pt x="230693" y="-1262"/>
                    <a:pt x="236024" y="738"/>
                    <a:pt x="238071" y="5262"/>
                  </a:cubicBezTo>
                  <a:cubicBezTo>
                    <a:pt x="240165" y="9690"/>
                    <a:pt x="238214" y="15024"/>
                    <a:pt x="233692" y="17071"/>
                  </a:cubicBezTo>
                  <a:lnTo>
                    <a:pt x="159152" y="51356"/>
                  </a:lnTo>
                  <a:lnTo>
                    <a:pt x="159152" y="86927"/>
                  </a:lnTo>
                  <a:lnTo>
                    <a:pt x="141302" y="86927"/>
                  </a:lnTo>
                  <a:lnTo>
                    <a:pt x="141302" y="45595"/>
                  </a:lnTo>
                  <a:cubicBezTo>
                    <a:pt x="141302" y="42071"/>
                    <a:pt x="143301" y="38928"/>
                    <a:pt x="146443" y="37499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" name="组合 23"/>
          <p:cNvGrpSpPr/>
          <p:nvPr/>
        </p:nvGrpSpPr>
        <p:grpSpPr>
          <a:xfrm>
            <a:off x="659530" y="1373592"/>
            <a:ext cx="441174" cy="441174"/>
            <a:chOff x="7127" y="2394"/>
            <a:chExt cx="1146" cy="1146"/>
          </a:xfrm>
        </p:grpSpPr>
        <p:sp>
          <p:nvSpPr>
            <p:cNvPr id="31" name="椭圆 30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32" name="iconfont-11243-5316051"/>
            <p:cNvSpPr/>
            <p:nvPr/>
          </p:nvSpPr>
          <p:spPr>
            <a:xfrm>
              <a:off x="7473" y="2656"/>
              <a:ext cx="453" cy="623"/>
            </a:xfrm>
            <a:custGeom>
              <a:avLst/>
              <a:gdLst>
                <a:gd name="T0" fmla="*/ 7217 w 7969"/>
                <a:gd name="T1" fmla="*/ 4678 h 10938"/>
                <a:gd name="T2" fmla="*/ 3661 w 7969"/>
                <a:gd name="T3" fmla="*/ 1713 h 10938"/>
                <a:gd name="T4" fmla="*/ 1472 w 7969"/>
                <a:gd name="T5" fmla="*/ 0 h 10938"/>
                <a:gd name="T6" fmla="*/ 3061 w 7969"/>
                <a:gd name="T7" fmla="*/ 500 h 10938"/>
                <a:gd name="T8" fmla="*/ 881 w 7969"/>
                <a:gd name="T9" fmla="*/ 4678 h 10938"/>
                <a:gd name="T10" fmla="*/ 0 w 7969"/>
                <a:gd name="T11" fmla="*/ 5178 h 10938"/>
                <a:gd name="T12" fmla="*/ 1395 w 7969"/>
                <a:gd name="T13" fmla="*/ 10268 h 10938"/>
                <a:gd name="T14" fmla="*/ 6020 w 7969"/>
                <a:gd name="T15" fmla="*/ 10938 h 10938"/>
                <a:gd name="T16" fmla="*/ 7193 w 7969"/>
                <a:gd name="T17" fmla="*/ 5178 h 10938"/>
                <a:gd name="T18" fmla="*/ 7969 w 7969"/>
                <a:gd name="T19" fmla="*/ 4678 h 10938"/>
                <a:gd name="T20" fmla="*/ 6716 w 7969"/>
                <a:gd name="T21" fmla="*/ 4678 h 10938"/>
                <a:gd name="T22" fmla="*/ 3702 w 7969"/>
                <a:gd name="T23" fmla="*/ 2212 h 10938"/>
                <a:gd name="T24" fmla="*/ 2159 w 7969"/>
                <a:gd name="T25" fmla="*/ 2972 h 10938"/>
                <a:gd name="T26" fmla="*/ 3402 w 7969"/>
                <a:gd name="T27" fmla="*/ 4677 h 10938"/>
                <a:gd name="T28" fmla="*/ 2159 w 7969"/>
                <a:gd name="T29" fmla="*/ 2972 h 10938"/>
                <a:gd name="T30" fmla="*/ 6203 w 7969"/>
                <a:gd name="T31" fmla="*/ 10243 h 10938"/>
                <a:gd name="T32" fmla="*/ 6020 w 7969"/>
                <a:gd name="T33" fmla="*/ 10439 h 10938"/>
                <a:gd name="T34" fmla="*/ 1895 w 7969"/>
                <a:gd name="T35" fmla="*/ 10256 h 10938"/>
                <a:gd name="T36" fmla="*/ 1407 w 7969"/>
                <a:gd name="T37" fmla="*/ 5178 h 10938"/>
                <a:gd name="T38" fmla="*/ 3647 w 7969"/>
                <a:gd name="T39" fmla="*/ 7683 h 10938"/>
                <a:gd name="T40" fmla="*/ 3944 w 7969"/>
                <a:gd name="T41" fmla="*/ 5178 h 10938"/>
                <a:gd name="T42" fmla="*/ 6205 w 7969"/>
                <a:gd name="T43" fmla="*/ 10231 h 10938"/>
                <a:gd name="T44" fmla="*/ 1980 w 7969"/>
                <a:gd name="T45" fmla="*/ 9304 h 10938"/>
                <a:gd name="T46" fmla="*/ 2993 w 7969"/>
                <a:gd name="T47" fmla="*/ 10316 h 10938"/>
                <a:gd name="T48" fmla="*/ 2697 w 7969"/>
                <a:gd name="T49" fmla="*/ 8825 h 10938"/>
                <a:gd name="T50" fmla="*/ 2502 w 7969"/>
                <a:gd name="T51" fmla="*/ 9406 h 10938"/>
                <a:gd name="T52" fmla="*/ 2697 w 7969"/>
                <a:gd name="T53" fmla="*/ 9875 h 10938"/>
                <a:gd name="T54" fmla="*/ 4300 w 7969"/>
                <a:gd name="T55" fmla="*/ 9979 h 10938"/>
                <a:gd name="T56" fmla="*/ 5313 w 7969"/>
                <a:gd name="T57" fmla="*/ 8966 h 10938"/>
                <a:gd name="T58" fmla="*/ 3822 w 7969"/>
                <a:gd name="T59" fmla="*/ 9263 h 10938"/>
                <a:gd name="T60" fmla="*/ 4791 w 7969"/>
                <a:gd name="T61" fmla="*/ 9457 h 10938"/>
                <a:gd name="T62" fmla="*/ 4597 w 7969"/>
                <a:gd name="T63" fmla="*/ 8988 h 10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969" h="10938">
                  <a:moveTo>
                    <a:pt x="7969" y="4678"/>
                  </a:moveTo>
                  <a:lnTo>
                    <a:pt x="7217" y="4678"/>
                  </a:lnTo>
                  <a:cubicBezTo>
                    <a:pt x="7119" y="3000"/>
                    <a:pt x="5730" y="1689"/>
                    <a:pt x="4049" y="1690"/>
                  </a:cubicBezTo>
                  <a:cubicBezTo>
                    <a:pt x="3919" y="1689"/>
                    <a:pt x="3790" y="1697"/>
                    <a:pt x="3661" y="1713"/>
                  </a:cubicBezTo>
                  <a:lnTo>
                    <a:pt x="3522" y="0"/>
                  </a:lnTo>
                  <a:lnTo>
                    <a:pt x="1472" y="0"/>
                  </a:lnTo>
                  <a:lnTo>
                    <a:pt x="1472" y="500"/>
                  </a:lnTo>
                  <a:lnTo>
                    <a:pt x="3061" y="500"/>
                  </a:lnTo>
                  <a:lnTo>
                    <a:pt x="3168" y="1813"/>
                  </a:lnTo>
                  <a:cubicBezTo>
                    <a:pt x="1876" y="2187"/>
                    <a:pt x="960" y="3335"/>
                    <a:pt x="881" y="4678"/>
                  </a:cubicBezTo>
                  <a:lnTo>
                    <a:pt x="0" y="4678"/>
                  </a:lnTo>
                  <a:lnTo>
                    <a:pt x="0" y="5178"/>
                  </a:lnTo>
                  <a:lnTo>
                    <a:pt x="905" y="5178"/>
                  </a:lnTo>
                  <a:lnTo>
                    <a:pt x="1395" y="10268"/>
                  </a:lnTo>
                  <a:cubicBezTo>
                    <a:pt x="1403" y="10640"/>
                    <a:pt x="1706" y="10937"/>
                    <a:pt x="2078" y="10938"/>
                  </a:cubicBezTo>
                  <a:lnTo>
                    <a:pt x="6020" y="10938"/>
                  </a:lnTo>
                  <a:cubicBezTo>
                    <a:pt x="6391" y="10937"/>
                    <a:pt x="6695" y="10640"/>
                    <a:pt x="6703" y="10268"/>
                  </a:cubicBezTo>
                  <a:lnTo>
                    <a:pt x="7193" y="5178"/>
                  </a:lnTo>
                  <a:lnTo>
                    <a:pt x="7968" y="5178"/>
                  </a:lnTo>
                  <a:lnTo>
                    <a:pt x="7969" y="4678"/>
                  </a:lnTo>
                  <a:close/>
                  <a:moveTo>
                    <a:pt x="4049" y="2190"/>
                  </a:moveTo>
                  <a:cubicBezTo>
                    <a:pt x="5454" y="2189"/>
                    <a:pt x="6619" y="3276"/>
                    <a:pt x="6716" y="4678"/>
                  </a:cubicBezTo>
                  <a:lnTo>
                    <a:pt x="3903" y="4678"/>
                  </a:lnTo>
                  <a:lnTo>
                    <a:pt x="3702" y="2212"/>
                  </a:lnTo>
                  <a:cubicBezTo>
                    <a:pt x="3817" y="2197"/>
                    <a:pt x="3933" y="2189"/>
                    <a:pt x="4049" y="2190"/>
                  </a:cubicBezTo>
                  <a:close/>
                  <a:moveTo>
                    <a:pt x="2159" y="2972"/>
                  </a:moveTo>
                  <a:cubicBezTo>
                    <a:pt x="2453" y="2676"/>
                    <a:pt x="2813" y="2454"/>
                    <a:pt x="3210" y="2323"/>
                  </a:cubicBezTo>
                  <a:lnTo>
                    <a:pt x="3402" y="4677"/>
                  </a:lnTo>
                  <a:lnTo>
                    <a:pt x="1382" y="4677"/>
                  </a:lnTo>
                  <a:cubicBezTo>
                    <a:pt x="1425" y="4033"/>
                    <a:pt x="1701" y="3427"/>
                    <a:pt x="2159" y="2972"/>
                  </a:cubicBezTo>
                  <a:close/>
                  <a:moveTo>
                    <a:pt x="6205" y="10231"/>
                  </a:moveTo>
                  <a:lnTo>
                    <a:pt x="6203" y="10243"/>
                  </a:lnTo>
                  <a:lnTo>
                    <a:pt x="6203" y="10256"/>
                  </a:lnTo>
                  <a:cubicBezTo>
                    <a:pt x="6203" y="10357"/>
                    <a:pt x="6121" y="10439"/>
                    <a:pt x="6020" y="10439"/>
                  </a:cubicBezTo>
                  <a:lnTo>
                    <a:pt x="2079" y="10439"/>
                  </a:lnTo>
                  <a:cubicBezTo>
                    <a:pt x="1977" y="10439"/>
                    <a:pt x="1895" y="10357"/>
                    <a:pt x="1895" y="10256"/>
                  </a:cubicBezTo>
                  <a:lnTo>
                    <a:pt x="1895" y="10243"/>
                  </a:lnTo>
                  <a:lnTo>
                    <a:pt x="1407" y="5178"/>
                  </a:lnTo>
                  <a:lnTo>
                    <a:pt x="3443" y="5178"/>
                  </a:lnTo>
                  <a:lnTo>
                    <a:pt x="3647" y="7683"/>
                  </a:lnTo>
                  <a:lnTo>
                    <a:pt x="4146" y="7643"/>
                  </a:lnTo>
                  <a:lnTo>
                    <a:pt x="3944" y="5178"/>
                  </a:lnTo>
                  <a:lnTo>
                    <a:pt x="6691" y="5178"/>
                  </a:lnTo>
                  <a:lnTo>
                    <a:pt x="6205" y="10231"/>
                  </a:lnTo>
                  <a:close/>
                  <a:moveTo>
                    <a:pt x="2697" y="8825"/>
                  </a:moveTo>
                  <a:cubicBezTo>
                    <a:pt x="2383" y="8825"/>
                    <a:pt x="2100" y="9014"/>
                    <a:pt x="1980" y="9304"/>
                  </a:cubicBezTo>
                  <a:cubicBezTo>
                    <a:pt x="1861" y="9593"/>
                    <a:pt x="1927" y="9927"/>
                    <a:pt x="2149" y="10148"/>
                  </a:cubicBezTo>
                  <a:cubicBezTo>
                    <a:pt x="2370" y="10370"/>
                    <a:pt x="2703" y="10436"/>
                    <a:pt x="2993" y="10316"/>
                  </a:cubicBezTo>
                  <a:cubicBezTo>
                    <a:pt x="3283" y="10196"/>
                    <a:pt x="3472" y="9914"/>
                    <a:pt x="3472" y="9600"/>
                  </a:cubicBezTo>
                  <a:cubicBezTo>
                    <a:pt x="3471" y="9173"/>
                    <a:pt x="3124" y="8826"/>
                    <a:pt x="2697" y="8825"/>
                  </a:cubicBezTo>
                  <a:close/>
                  <a:moveTo>
                    <a:pt x="2697" y="9875"/>
                  </a:moveTo>
                  <a:cubicBezTo>
                    <a:pt x="2451" y="9875"/>
                    <a:pt x="2329" y="9579"/>
                    <a:pt x="2502" y="9406"/>
                  </a:cubicBezTo>
                  <a:cubicBezTo>
                    <a:pt x="2675" y="9233"/>
                    <a:pt x="2972" y="9355"/>
                    <a:pt x="2972" y="9600"/>
                  </a:cubicBezTo>
                  <a:cubicBezTo>
                    <a:pt x="2972" y="9752"/>
                    <a:pt x="2848" y="9875"/>
                    <a:pt x="2697" y="9875"/>
                  </a:cubicBezTo>
                  <a:close/>
                  <a:moveTo>
                    <a:pt x="3822" y="9263"/>
                  </a:moveTo>
                  <a:cubicBezTo>
                    <a:pt x="3822" y="9576"/>
                    <a:pt x="4010" y="9859"/>
                    <a:pt x="4300" y="9979"/>
                  </a:cubicBezTo>
                  <a:cubicBezTo>
                    <a:pt x="4590" y="10099"/>
                    <a:pt x="4923" y="10033"/>
                    <a:pt x="5144" y="9811"/>
                  </a:cubicBezTo>
                  <a:cubicBezTo>
                    <a:pt x="5366" y="9589"/>
                    <a:pt x="5432" y="9256"/>
                    <a:pt x="5313" y="8966"/>
                  </a:cubicBezTo>
                  <a:cubicBezTo>
                    <a:pt x="5193" y="8677"/>
                    <a:pt x="4910" y="8488"/>
                    <a:pt x="4597" y="8488"/>
                  </a:cubicBezTo>
                  <a:cubicBezTo>
                    <a:pt x="4169" y="8488"/>
                    <a:pt x="3822" y="8835"/>
                    <a:pt x="3822" y="9263"/>
                  </a:cubicBezTo>
                  <a:close/>
                  <a:moveTo>
                    <a:pt x="4597" y="8988"/>
                  </a:moveTo>
                  <a:cubicBezTo>
                    <a:pt x="4842" y="8988"/>
                    <a:pt x="4964" y="9284"/>
                    <a:pt x="4791" y="9457"/>
                  </a:cubicBezTo>
                  <a:cubicBezTo>
                    <a:pt x="4618" y="9631"/>
                    <a:pt x="4322" y="9508"/>
                    <a:pt x="4322" y="9263"/>
                  </a:cubicBezTo>
                  <a:cubicBezTo>
                    <a:pt x="4322" y="9111"/>
                    <a:pt x="4445" y="8988"/>
                    <a:pt x="4597" y="8988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3" name="组合 26"/>
          <p:cNvGrpSpPr/>
          <p:nvPr/>
        </p:nvGrpSpPr>
        <p:grpSpPr>
          <a:xfrm>
            <a:off x="669830" y="5349032"/>
            <a:ext cx="520673" cy="520673"/>
            <a:chOff x="7127" y="2394"/>
            <a:chExt cx="1146" cy="1146"/>
          </a:xfrm>
        </p:grpSpPr>
        <p:sp>
          <p:nvSpPr>
            <p:cNvPr id="34" name="椭圆 33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iconfont-11243-5316051"/>
            <p:cNvSpPr/>
            <p:nvPr/>
          </p:nvSpPr>
          <p:spPr>
            <a:xfrm>
              <a:off x="7441" y="2656"/>
              <a:ext cx="516" cy="623"/>
            </a:xfrm>
            <a:custGeom>
              <a:avLst/>
              <a:gdLst>
                <a:gd name="connsiteX0" fmla="*/ 110303 w 371029"/>
                <a:gd name="connsiteY0" fmla="*/ 425720 h 447243"/>
                <a:gd name="connsiteX1" fmla="*/ 106446 w 371029"/>
                <a:gd name="connsiteY1" fmla="*/ 427339 h 447243"/>
                <a:gd name="connsiteX2" fmla="*/ 104874 w 371029"/>
                <a:gd name="connsiteY2" fmla="*/ 431148 h 447243"/>
                <a:gd name="connsiteX3" fmla="*/ 110303 w 371029"/>
                <a:gd name="connsiteY3" fmla="*/ 436529 h 447243"/>
                <a:gd name="connsiteX4" fmla="*/ 240388 w 371029"/>
                <a:gd name="connsiteY4" fmla="*/ 436529 h 447243"/>
                <a:gd name="connsiteX5" fmla="*/ 244340 w 371029"/>
                <a:gd name="connsiteY5" fmla="*/ 434958 h 447243"/>
                <a:gd name="connsiteX6" fmla="*/ 245864 w 371029"/>
                <a:gd name="connsiteY6" fmla="*/ 431148 h 447243"/>
                <a:gd name="connsiteX7" fmla="*/ 240483 w 371029"/>
                <a:gd name="connsiteY7" fmla="*/ 425720 h 447243"/>
                <a:gd name="connsiteX8" fmla="*/ 154675 w 371029"/>
                <a:gd name="connsiteY8" fmla="*/ 415006 h 447243"/>
                <a:gd name="connsiteX9" fmla="*/ 196043 w 371029"/>
                <a:gd name="connsiteY9" fmla="*/ 415006 h 447243"/>
                <a:gd name="connsiteX10" fmla="*/ 196043 w 371029"/>
                <a:gd name="connsiteY10" fmla="*/ 415037 h 447243"/>
                <a:gd name="connsiteX11" fmla="*/ 154675 w 371029"/>
                <a:gd name="connsiteY11" fmla="*/ 415037 h 447243"/>
                <a:gd name="connsiteX12" fmla="*/ 110303 w 371029"/>
                <a:gd name="connsiteY12" fmla="*/ 415006 h 447243"/>
                <a:gd name="connsiteX13" fmla="*/ 144059 w 371029"/>
                <a:gd name="connsiteY13" fmla="*/ 415006 h 447243"/>
                <a:gd name="connsiteX14" fmla="*/ 144059 w 371029"/>
                <a:gd name="connsiteY14" fmla="*/ 425716 h 447243"/>
                <a:gd name="connsiteX15" fmla="*/ 206754 w 371029"/>
                <a:gd name="connsiteY15" fmla="*/ 425716 h 447243"/>
                <a:gd name="connsiteX16" fmla="*/ 206754 w 371029"/>
                <a:gd name="connsiteY16" fmla="*/ 415006 h 447243"/>
                <a:gd name="connsiteX17" fmla="*/ 240388 w 371029"/>
                <a:gd name="connsiteY17" fmla="*/ 415006 h 447243"/>
                <a:gd name="connsiteX18" fmla="*/ 256530 w 371029"/>
                <a:gd name="connsiteY18" fmla="*/ 431148 h 447243"/>
                <a:gd name="connsiteX19" fmla="*/ 251911 w 371029"/>
                <a:gd name="connsiteY19" fmla="*/ 442481 h 447243"/>
                <a:gd name="connsiteX20" fmla="*/ 240483 w 371029"/>
                <a:gd name="connsiteY20" fmla="*/ 447243 h 447243"/>
                <a:gd name="connsiteX21" fmla="*/ 110303 w 371029"/>
                <a:gd name="connsiteY21" fmla="*/ 447243 h 447243"/>
                <a:gd name="connsiteX22" fmla="*/ 94161 w 371029"/>
                <a:gd name="connsiteY22" fmla="*/ 431148 h 447243"/>
                <a:gd name="connsiteX23" fmla="*/ 98922 w 371029"/>
                <a:gd name="connsiteY23" fmla="*/ 419673 h 447243"/>
                <a:gd name="connsiteX24" fmla="*/ 110303 w 371029"/>
                <a:gd name="connsiteY24" fmla="*/ 415006 h 447243"/>
                <a:gd name="connsiteX25" fmla="*/ 188678 w 371029"/>
                <a:gd name="connsiteY25" fmla="*/ 394309 h 447243"/>
                <a:gd name="connsiteX26" fmla="*/ 187953 w 371029"/>
                <a:gd name="connsiteY26" fmla="*/ 394369 h 447243"/>
                <a:gd name="connsiteX27" fmla="*/ 162859 w 371029"/>
                <a:gd name="connsiteY27" fmla="*/ 394369 h 447243"/>
                <a:gd name="connsiteX28" fmla="*/ 162192 w 371029"/>
                <a:gd name="connsiteY28" fmla="*/ 394314 h 447243"/>
                <a:gd name="connsiteX29" fmla="*/ 162863 w 371029"/>
                <a:gd name="connsiteY29" fmla="*/ 394345 h 447243"/>
                <a:gd name="connsiteX30" fmla="*/ 187903 w 371029"/>
                <a:gd name="connsiteY30" fmla="*/ 394345 h 447243"/>
                <a:gd name="connsiteX31" fmla="*/ 144059 w 371029"/>
                <a:gd name="connsiteY31" fmla="*/ 391609 h 447243"/>
                <a:gd name="connsiteX32" fmla="*/ 148479 w 371029"/>
                <a:gd name="connsiteY32" fmla="*/ 393178 h 447243"/>
                <a:gd name="connsiteX33" fmla="*/ 162192 w 371029"/>
                <a:gd name="connsiteY33" fmla="*/ 394314 h 447243"/>
                <a:gd name="connsiteX34" fmla="*/ 154675 w 371029"/>
                <a:gd name="connsiteY34" fmla="*/ 393964 h 447243"/>
                <a:gd name="connsiteX35" fmla="*/ 154675 w 371029"/>
                <a:gd name="connsiteY35" fmla="*/ 415006 h 447243"/>
                <a:gd name="connsiteX36" fmla="*/ 144059 w 371029"/>
                <a:gd name="connsiteY36" fmla="*/ 415006 h 447243"/>
                <a:gd name="connsiteX37" fmla="*/ 206754 w 371029"/>
                <a:gd name="connsiteY37" fmla="*/ 390970 h 447243"/>
                <a:gd name="connsiteX38" fmla="*/ 206754 w 371029"/>
                <a:gd name="connsiteY38" fmla="*/ 415006 h 447243"/>
                <a:gd name="connsiteX39" fmla="*/ 196043 w 371029"/>
                <a:gd name="connsiteY39" fmla="*/ 415006 h 447243"/>
                <a:gd name="connsiteX40" fmla="*/ 196043 w 371029"/>
                <a:gd name="connsiteY40" fmla="*/ 393964 h 447243"/>
                <a:gd name="connsiteX41" fmla="*/ 188678 w 371029"/>
                <a:gd name="connsiteY41" fmla="*/ 394309 h 447243"/>
                <a:gd name="connsiteX42" fmla="*/ 202285 w 371029"/>
                <a:gd name="connsiteY42" fmla="*/ 393178 h 447243"/>
                <a:gd name="connsiteX43" fmla="*/ 170129 w 371029"/>
                <a:gd name="connsiteY43" fmla="*/ 383604 h 447243"/>
                <a:gd name="connsiteX44" fmla="*/ 182379 w 371029"/>
                <a:gd name="connsiteY44" fmla="*/ 383604 h 447243"/>
                <a:gd name="connsiteX45" fmla="*/ 182346 w 371029"/>
                <a:gd name="connsiteY45" fmla="*/ 383618 h 447243"/>
                <a:gd name="connsiteX46" fmla="*/ 170163 w 371029"/>
                <a:gd name="connsiteY46" fmla="*/ 383618 h 447243"/>
                <a:gd name="connsiteX47" fmla="*/ 158177 w 371029"/>
                <a:gd name="connsiteY47" fmla="*/ 383233 h 447243"/>
                <a:gd name="connsiteX48" fmla="*/ 159671 w 371029"/>
                <a:gd name="connsiteY48" fmla="*/ 383351 h 447243"/>
                <a:gd name="connsiteX49" fmla="*/ 159673 w 371029"/>
                <a:gd name="connsiteY49" fmla="*/ 383357 h 447243"/>
                <a:gd name="connsiteX50" fmla="*/ 192880 w 371029"/>
                <a:gd name="connsiteY50" fmla="*/ 383210 h 447243"/>
                <a:gd name="connsiteX51" fmla="*/ 192184 w 371029"/>
                <a:gd name="connsiteY51" fmla="*/ 384884 h 447243"/>
                <a:gd name="connsiteX52" fmla="*/ 176254 w 371029"/>
                <a:gd name="connsiteY52" fmla="*/ 391492 h 447243"/>
                <a:gd name="connsiteX53" fmla="*/ 160307 w 371029"/>
                <a:gd name="connsiteY53" fmla="*/ 384884 h 447243"/>
                <a:gd name="connsiteX54" fmla="*/ 159673 w 371029"/>
                <a:gd name="connsiteY54" fmla="*/ 383357 h 447243"/>
                <a:gd name="connsiteX55" fmla="*/ 162815 w 371029"/>
                <a:gd name="connsiteY55" fmla="*/ 383618 h 447243"/>
                <a:gd name="connsiteX56" fmla="*/ 170163 w 371029"/>
                <a:gd name="connsiteY56" fmla="*/ 383618 h 447243"/>
                <a:gd name="connsiteX57" fmla="*/ 176254 w 371029"/>
                <a:gd name="connsiteY57" fmla="*/ 386158 h 447243"/>
                <a:gd name="connsiteX58" fmla="*/ 182346 w 371029"/>
                <a:gd name="connsiteY58" fmla="*/ 383618 h 447243"/>
                <a:gd name="connsiteX59" fmla="*/ 187951 w 371029"/>
                <a:gd name="connsiteY59" fmla="*/ 383618 h 447243"/>
                <a:gd name="connsiteX60" fmla="*/ 192149 w 371029"/>
                <a:gd name="connsiteY60" fmla="*/ 383268 h 447243"/>
                <a:gd name="connsiteX61" fmla="*/ 150099 w 371029"/>
                <a:gd name="connsiteY61" fmla="*/ 382553 h 447243"/>
                <a:gd name="connsiteX62" fmla="*/ 150200 w 371029"/>
                <a:gd name="connsiteY62" fmla="*/ 382570 h 447243"/>
                <a:gd name="connsiteX63" fmla="*/ 158177 w 371029"/>
                <a:gd name="connsiteY63" fmla="*/ 383233 h 447243"/>
                <a:gd name="connsiteX64" fmla="*/ 150241 w 371029"/>
                <a:gd name="connsiteY64" fmla="*/ 382604 h 447243"/>
                <a:gd name="connsiteX65" fmla="*/ 200632 w 371029"/>
                <a:gd name="connsiteY65" fmla="*/ 382550 h 447243"/>
                <a:gd name="connsiteX66" fmla="*/ 200523 w 371029"/>
                <a:gd name="connsiteY66" fmla="*/ 382604 h 447243"/>
                <a:gd name="connsiteX67" fmla="*/ 192880 w 371029"/>
                <a:gd name="connsiteY67" fmla="*/ 383210 h 447243"/>
                <a:gd name="connsiteX68" fmla="*/ 192882 w 371029"/>
                <a:gd name="connsiteY68" fmla="*/ 383207 h 447243"/>
                <a:gd name="connsiteX69" fmla="*/ 200518 w 371029"/>
                <a:gd name="connsiteY69" fmla="*/ 382570 h 447243"/>
                <a:gd name="connsiteX70" fmla="*/ 227064 w 371029"/>
                <a:gd name="connsiteY70" fmla="*/ 369446 h 447243"/>
                <a:gd name="connsiteX71" fmla="*/ 226713 w 371029"/>
                <a:gd name="connsiteY71" fmla="*/ 370287 h 447243"/>
                <a:gd name="connsiteX72" fmla="*/ 218390 w 371029"/>
                <a:gd name="connsiteY72" fmla="*/ 373747 h 447243"/>
                <a:gd name="connsiteX73" fmla="*/ 176254 w 371029"/>
                <a:gd name="connsiteY73" fmla="*/ 346392 h 447243"/>
                <a:gd name="connsiteX74" fmla="*/ 192202 w 371029"/>
                <a:gd name="connsiteY74" fmla="*/ 352994 h 447243"/>
                <a:gd name="connsiteX75" fmla="*/ 193171 w 371029"/>
                <a:gd name="connsiteY75" fmla="*/ 355323 h 447243"/>
                <a:gd name="connsiteX76" fmla="*/ 192002 w 371029"/>
                <a:gd name="connsiteY76" fmla="*/ 358137 h 447243"/>
                <a:gd name="connsiteX77" fmla="*/ 197654 w 371029"/>
                <a:gd name="connsiteY77" fmla="*/ 371739 h 447243"/>
                <a:gd name="connsiteX78" fmla="*/ 192882 w 371029"/>
                <a:gd name="connsiteY78" fmla="*/ 383207 h 447243"/>
                <a:gd name="connsiteX79" fmla="*/ 192149 w 371029"/>
                <a:gd name="connsiteY79" fmla="*/ 383268 h 447243"/>
                <a:gd name="connsiteX80" fmla="*/ 187905 w 371029"/>
                <a:gd name="connsiteY80" fmla="*/ 383604 h 447243"/>
                <a:gd name="connsiteX81" fmla="*/ 182379 w 371029"/>
                <a:gd name="connsiteY81" fmla="*/ 383604 h 447243"/>
                <a:gd name="connsiteX82" fmla="*/ 188404 w 371029"/>
                <a:gd name="connsiteY82" fmla="*/ 381092 h 447243"/>
                <a:gd name="connsiteX83" fmla="*/ 193446 w 371029"/>
                <a:gd name="connsiteY83" fmla="*/ 368918 h 447243"/>
                <a:gd name="connsiteX84" fmla="*/ 176254 w 371029"/>
                <a:gd name="connsiteY84" fmla="*/ 351726 h 447243"/>
                <a:gd name="connsiteX85" fmla="*/ 159063 w 371029"/>
                <a:gd name="connsiteY85" fmla="*/ 368918 h 447243"/>
                <a:gd name="connsiteX86" fmla="*/ 164105 w 371029"/>
                <a:gd name="connsiteY86" fmla="*/ 381092 h 447243"/>
                <a:gd name="connsiteX87" fmla="*/ 170129 w 371029"/>
                <a:gd name="connsiteY87" fmla="*/ 383604 h 447243"/>
                <a:gd name="connsiteX88" fmla="*/ 162859 w 371029"/>
                <a:gd name="connsiteY88" fmla="*/ 383604 h 447243"/>
                <a:gd name="connsiteX89" fmla="*/ 159671 w 371029"/>
                <a:gd name="connsiteY89" fmla="*/ 383351 h 447243"/>
                <a:gd name="connsiteX90" fmla="*/ 154314 w 371029"/>
                <a:gd name="connsiteY90" fmla="*/ 370443 h 447243"/>
                <a:gd name="connsiteX91" fmla="*/ 158612 w 371029"/>
                <a:gd name="connsiteY91" fmla="*/ 360089 h 447243"/>
                <a:gd name="connsiteX92" fmla="*/ 157983 w 371029"/>
                <a:gd name="connsiteY92" fmla="*/ 358578 h 447243"/>
                <a:gd name="connsiteX93" fmla="*/ 160307 w 371029"/>
                <a:gd name="connsiteY93" fmla="*/ 352994 h 447243"/>
                <a:gd name="connsiteX94" fmla="*/ 176254 w 371029"/>
                <a:gd name="connsiteY94" fmla="*/ 346392 h 447243"/>
                <a:gd name="connsiteX95" fmla="*/ 136034 w 371029"/>
                <a:gd name="connsiteY95" fmla="*/ 342896 h 447243"/>
                <a:gd name="connsiteX96" fmla="*/ 118839 w 371029"/>
                <a:gd name="connsiteY96" fmla="*/ 360089 h 447243"/>
                <a:gd name="connsiteX97" fmla="*/ 136034 w 371029"/>
                <a:gd name="connsiteY97" fmla="*/ 377330 h 447243"/>
                <a:gd name="connsiteX98" fmla="*/ 153229 w 371029"/>
                <a:gd name="connsiteY98" fmla="*/ 360089 h 447243"/>
                <a:gd name="connsiteX99" fmla="*/ 136034 w 371029"/>
                <a:gd name="connsiteY99" fmla="*/ 342896 h 447243"/>
                <a:gd name="connsiteX100" fmla="*/ 136034 w 371029"/>
                <a:gd name="connsiteY100" fmla="*/ 337562 h 447243"/>
                <a:gd name="connsiteX101" fmla="*/ 151985 w 371029"/>
                <a:gd name="connsiteY101" fmla="*/ 344164 h 447243"/>
                <a:gd name="connsiteX102" fmla="*/ 157983 w 371029"/>
                <a:gd name="connsiteY102" fmla="*/ 358578 h 447243"/>
                <a:gd name="connsiteX103" fmla="*/ 153681 w 371029"/>
                <a:gd name="connsiteY103" fmla="*/ 368918 h 447243"/>
                <a:gd name="connsiteX104" fmla="*/ 154314 w 371029"/>
                <a:gd name="connsiteY104" fmla="*/ 370443 h 447243"/>
                <a:gd name="connsiteX105" fmla="*/ 151985 w 371029"/>
                <a:gd name="connsiteY105" fmla="*/ 376056 h 447243"/>
                <a:gd name="connsiteX106" fmla="*/ 142676 w 371029"/>
                <a:gd name="connsiteY106" fmla="*/ 379912 h 447243"/>
                <a:gd name="connsiteX107" fmla="*/ 124539 w 371029"/>
                <a:gd name="connsiteY107" fmla="*/ 373459 h 447243"/>
                <a:gd name="connsiteX108" fmla="*/ 116194 w 371029"/>
                <a:gd name="connsiteY108" fmla="*/ 366684 h 447243"/>
                <a:gd name="connsiteX109" fmla="*/ 113456 w 371029"/>
                <a:gd name="connsiteY109" fmla="*/ 360089 h 447243"/>
                <a:gd name="connsiteX110" fmla="*/ 136034 w 371029"/>
                <a:gd name="connsiteY110" fmla="*/ 337562 h 447243"/>
                <a:gd name="connsiteX111" fmla="*/ 214579 w 371029"/>
                <a:gd name="connsiteY111" fmla="*/ 335562 h 447243"/>
                <a:gd name="connsiteX112" fmla="*/ 237109 w 371029"/>
                <a:gd name="connsiteY112" fmla="*/ 358137 h 447243"/>
                <a:gd name="connsiteX113" fmla="*/ 233812 w 371029"/>
                <a:gd name="connsiteY113" fmla="*/ 366101 h 447243"/>
                <a:gd name="connsiteX114" fmla="*/ 227064 w 371029"/>
                <a:gd name="connsiteY114" fmla="*/ 369446 h 447243"/>
                <a:gd name="connsiteX115" fmla="*/ 231774 w 371029"/>
                <a:gd name="connsiteY115" fmla="*/ 358137 h 447243"/>
                <a:gd name="connsiteX116" fmla="*/ 214579 w 371029"/>
                <a:gd name="connsiteY116" fmla="*/ 340943 h 447243"/>
                <a:gd name="connsiteX117" fmla="*/ 197384 w 371029"/>
                <a:gd name="connsiteY117" fmla="*/ 358137 h 447243"/>
                <a:gd name="connsiteX118" fmla="*/ 214579 w 371029"/>
                <a:gd name="connsiteY118" fmla="*/ 375330 h 447243"/>
                <a:gd name="connsiteX119" fmla="*/ 218390 w 371029"/>
                <a:gd name="connsiteY119" fmla="*/ 373747 h 447243"/>
                <a:gd name="connsiteX120" fmla="*/ 209009 w 371029"/>
                <a:gd name="connsiteY120" fmla="*/ 378397 h 447243"/>
                <a:gd name="connsiteX121" fmla="*/ 198628 w 371029"/>
                <a:gd name="connsiteY121" fmla="*/ 374085 h 447243"/>
                <a:gd name="connsiteX122" fmla="*/ 197654 w 371029"/>
                <a:gd name="connsiteY122" fmla="*/ 371739 h 447243"/>
                <a:gd name="connsiteX123" fmla="*/ 198827 w 371029"/>
                <a:gd name="connsiteY123" fmla="*/ 368918 h 447243"/>
                <a:gd name="connsiteX124" fmla="*/ 193171 w 371029"/>
                <a:gd name="connsiteY124" fmla="*/ 355323 h 447243"/>
                <a:gd name="connsiteX125" fmla="*/ 198628 w 371029"/>
                <a:gd name="connsiteY125" fmla="*/ 342188 h 447243"/>
                <a:gd name="connsiteX126" fmla="*/ 214579 w 371029"/>
                <a:gd name="connsiteY126" fmla="*/ 335562 h 447243"/>
                <a:gd name="connsiteX127" fmla="*/ 288575 w 371029"/>
                <a:gd name="connsiteY127" fmla="*/ 169732 h 447243"/>
                <a:gd name="connsiteX128" fmla="*/ 288617 w 371029"/>
                <a:gd name="connsiteY128" fmla="*/ 169761 h 447243"/>
                <a:gd name="connsiteX129" fmla="*/ 280362 w 371029"/>
                <a:gd name="connsiteY129" fmla="*/ 288998 h 447243"/>
                <a:gd name="connsiteX130" fmla="*/ 280337 w 371029"/>
                <a:gd name="connsiteY130" fmla="*/ 289012 h 447243"/>
                <a:gd name="connsiteX131" fmla="*/ 289254 w 371029"/>
                <a:gd name="connsiteY131" fmla="*/ 160558 h 447243"/>
                <a:gd name="connsiteX132" fmla="*/ 326405 w 371029"/>
                <a:gd name="connsiteY132" fmla="*/ 182684 h 447243"/>
                <a:gd name="connsiteX133" fmla="*/ 342856 w 371029"/>
                <a:gd name="connsiteY133" fmla="*/ 228396 h 447243"/>
                <a:gd name="connsiteX134" fmla="*/ 301556 w 371029"/>
                <a:gd name="connsiteY134" fmla="*/ 293516 h 447243"/>
                <a:gd name="connsiteX135" fmla="*/ 279667 w 371029"/>
                <a:gd name="connsiteY135" fmla="*/ 299038 h 447243"/>
                <a:gd name="connsiteX136" fmla="*/ 280362 w 371029"/>
                <a:gd name="connsiteY136" fmla="*/ 288998 h 447243"/>
                <a:gd name="connsiteX137" fmla="*/ 317334 w 371029"/>
                <a:gd name="connsiteY137" fmla="*/ 268424 h 447243"/>
                <a:gd name="connsiteX138" fmla="*/ 332190 w 371029"/>
                <a:gd name="connsiteY138" fmla="*/ 228444 h 447243"/>
                <a:gd name="connsiteX139" fmla="*/ 319971 w 371029"/>
                <a:gd name="connsiteY139" fmla="*/ 191749 h 447243"/>
                <a:gd name="connsiteX140" fmla="*/ 288617 w 371029"/>
                <a:gd name="connsiteY140" fmla="*/ 169761 h 447243"/>
                <a:gd name="connsiteX141" fmla="*/ 278843 w 371029"/>
                <a:gd name="connsiteY141" fmla="*/ 156691 h 447243"/>
                <a:gd name="connsiteX142" fmla="*/ 284670 w 371029"/>
                <a:gd name="connsiteY142" fmla="*/ 157828 h 447243"/>
                <a:gd name="connsiteX143" fmla="*/ 289195 w 371029"/>
                <a:gd name="connsiteY143" fmla="*/ 160523 h 447243"/>
                <a:gd name="connsiteX144" fmla="*/ 279587 w 371029"/>
                <a:gd name="connsiteY144" fmla="*/ 299058 h 447243"/>
                <a:gd name="connsiteX145" fmla="*/ 274862 w 371029"/>
                <a:gd name="connsiteY145" fmla="*/ 300250 h 447243"/>
                <a:gd name="connsiteX146" fmla="*/ 268863 w 371029"/>
                <a:gd name="connsiteY146" fmla="*/ 300583 h 447243"/>
                <a:gd name="connsiteX147" fmla="*/ 269308 w 371029"/>
                <a:gd name="connsiteY147" fmla="*/ 294530 h 447243"/>
                <a:gd name="connsiteX148" fmla="*/ 134415 w 371029"/>
                <a:gd name="connsiteY148" fmla="*/ 136151 h 447243"/>
                <a:gd name="connsiteX149" fmla="*/ 137130 w 371029"/>
                <a:gd name="connsiteY149" fmla="*/ 138818 h 447243"/>
                <a:gd name="connsiteX150" fmla="*/ 137130 w 371029"/>
                <a:gd name="connsiteY150" fmla="*/ 221735 h 447243"/>
                <a:gd name="connsiteX151" fmla="*/ 134415 w 371029"/>
                <a:gd name="connsiteY151" fmla="*/ 224498 h 447243"/>
                <a:gd name="connsiteX152" fmla="*/ 131747 w 371029"/>
                <a:gd name="connsiteY152" fmla="*/ 221830 h 447243"/>
                <a:gd name="connsiteX153" fmla="*/ 131747 w 371029"/>
                <a:gd name="connsiteY153" fmla="*/ 138818 h 447243"/>
                <a:gd name="connsiteX154" fmla="*/ 134415 w 371029"/>
                <a:gd name="connsiteY154" fmla="*/ 136151 h 447243"/>
                <a:gd name="connsiteX155" fmla="*/ 107741 w 371029"/>
                <a:gd name="connsiteY155" fmla="*/ 136151 h 447243"/>
                <a:gd name="connsiteX156" fmla="*/ 110456 w 371029"/>
                <a:gd name="connsiteY156" fmla="*/ 138818 h 447243"/>
                <a:gd name="connsiteX157" fmla="*/ 110456 w 371029"/>
                <a:gd name="connsiteY157" fmla="*/ 313987 h 447243"/>
                <a:gd name="connsiteX158" fmla="*/ 107741 w 371029"/>
                <a:gd name="connsiteY158" fmla="*/ 316654 h 447243"/>
                <a:gd name="connsiteX159" fmla="*/ 105073 w 371029"/>
                <a:gd name="connsiteY159" fmla="*/ 313987 h 447243"/>
                <a:gd name="connsiteX160" fmla="*/ 105073 w 371029"/>
                <a:gd name="connsiteY160" fmla="*/ 138818 h 447243"/>
                <a:gd name="connsiteX161" fmla="*/ 107741 w 371029"/>
                <a:gd name="connsiteY161" fmla="*/ 136151 h 447243"/>
                <a:gd name="connsiteX162" fmla="*/ 291232 w 371029"/>
                <a:gd name="connsiteY162" fmla="*/ 131148 h 447243"/>
                <a:gd name="connsiteX163" fmla="*/ 320361 w 371029"/>
                <a:gd name="connsiteY163" fmla="*/ 141211 h 447243"/>
                <a:gd name="connsiteX164" fmla="*/ 371029 w 371029"/>
                <a:gd name="connsiteY164" fmla="*/ 228380 h 447243"/>
                <a:gd name="connsiteX165" fmla="*/ 309934 w 371029"/>
                <a:gd name="connsiteY165" fmla="*/ 320532 h 447243"/>
                <a:gd name="connsiteX166" fmla="*/ 274227 w 371029"/>
                <a:gd name="connsiteY166" fmla="*/ 327787 h 447243"/>
                <a:gd name="connsiteX167" fmla="*/ 276185 w 371029"/>
                <a:gd name="connsiteY167" fmla="*/ 324494 h 447243"/>
                <a:gd name="connsiteX168" fmla="*/ 279042 w 371029"/>
                <a:gd name="connsiteY168" fmla="*/ 306918 h 447243"/>
                <a:gd name="connsiteX169" fmla="*/ 279587 w 371029"/>
                <a:gd name="connsiteY169" fmla="*/ 299058 h 447243"/>
                <a:gd name="connsiteX170" fmla="*/ 279667 w 371029"/>
                <a:gd name="connsiteY170" fmla="*/ 299038 h 447243"/>
                <a:gd name="connsiteX171" fmla="*/ 279118 w 371029"/>
                <a:gd name="connsiteY171" fmla="*/ 306960 h 447243"/>
                <a:gd name="connsiteX172" fmla="*/ 277785 w 371029"/>
                <a:gd name="connsiteY172" fmla="*/ 317580 h 447243"/>
                <a:gd name="connsiteX173" fmla="*/ 360409 w 371029"/>
                <a:gd name="connsiteY173" fmla="*/ 228428 h 447243"/>
                <a:gd name="connsiteX174" fmla="*/ 290595 w 371029"/>
                <a:gd name="connsiteY174" fmla="*/ 141181 h 447243"/>
                <a:gd name="connsiteX175" fmla="*/ 289254 w 371029"/>
                <a:gd name="connsiteY175" fmla="*/ 160558 h 447243"/>
                <a:gd name="connsiteX176" fmla="*/ 289195 w 371029"/>
                <a:gd name="connsiteY176" fmla="*/ 160523 h 447243"/>
                <a:gd name="connsiteX177" fmla="*/ 281810 w 371029"/>
                <a:gd name="connsiteY177" fmla="*/ 112948 h 447243"/>
                <a:gd name="connsiteX178" fmla="*/ 281068 w 371029"/>
                <a:gd name="connsiteY178" fmla="*/ 123620 h 447243"/>
                <a:gd name="connsiteX179" fmla="*/ 69775 w 371029"/>
                <a:gd name="connsiteY179" fmla="*/ 124820 h 447243"/>
                <a:gd name="connsiteX180" fmla="*/ 69037 w 371029"/>
                <a:gd name="connsiteY180" fmla="*/ 114203 h 447243"/>
                <a:gd name="connsiteX181" fmla="*/ 82788 w 371029"/>
                <a:gd name="connsiteY181" fmla="*/ 67714 h 447243"/>
                <a:gd name="connsiteX182" fmla="*/ 106947 w 371029"/>
                <a:gd name="connsiteY182" fmla="*/ 67714 h 447243"/>
                <a:gd name="connsiteX183" fmla="*/ 106583 w 371029"/>
                <a:gd name="connsiteY183" fmla="*/ 67888 h 447243"/>
                <a:gd name="connsiteX184" fmla="*/ 83009 w 371029"/>
                <a:gd name="connsiteY184" fmla="*/ 67888 h 447243"/>
                <a:gd name="connsiteX185" fmla="*/ 76431 w 371029"/>
                <a:gd name="connsiteY185" fmla="*/ 58202 h 447243"/>
                <a:gd name="connsiteX186" fmla="*/ 77866 w 371029"/>
                <a:gd name="connsiteY186" fmla="*/ 63840 h 447243"/>
                <a:gd name="connsiteX187" fmla="*/ 82788 w 371029"/>
                <a:gd name="connsiteY187" fmla="*/ 67714 h 447243"/>
                <a:gd name="connsiteX188" fmla="*/ 78721 w 371029"/>
                <a:gd name="connsiteY188" fmla="*/ 67714 h 447243"/>
                <a:gd name="connsiteX189" fmla="*/ 78721 w 371029"/>
                <a:gd name="connsiteY189" fmla="*/ 67856 h 447243"/>
                <a:gd name="connsiteX190" fmla="*/ 71055 w 371029"/>
                <a:gd name="connsiteY190" fmla="*/ 71286 h 447243"/>
                <a:gd name="connsiteX191" fmla="*/ 66960 w 371029"/>
                <a:gd name="connsiteY191" fmla="*/ 84337 h 447243"/>
                <a:gd name="connsiteX192" fmla="*/ 69037 w 371029"/>
                <a:gd name="connsiteY192" fmla="*/ 114203 h 447243"/>
                <a:gd name="connsiteX193" fmla="*/ 65103 w 371029"/>
                <a:gd name="connsiteY193" fmla="*/ 114226 h 447243"/>
                <a:gd name="connsiteX194" fmla="*/ 59817 w 371029"/>
                <a:gd name="connsiteY194" fmla="*/ 119560 h 447243"/>
                <a:gd name="connsiteX195" fmla="*/ 65151 w 371029"/>
                <a:gd name="connsiteY195" fmla="*/ 124846 h 447243"/>
                <a:gd name="connsiteX196" fmla="*/ 69775 w 371029"/>
                <a:gd name="connsiteY196" fmla="*/ 124820 h 447243"/>
                <a:gd name="connsiteX197" fmla="*/ 82387 w 371029"/>
                <a:gd name="connsiteY197" fmla="*/ 306156 h 447243"/>
                <a:gd name="connsiteX198" fmla="*/ 103547 w 371029"/>
                <a:gd name="connsiteY198" fmla="*/ 356419 h 447243"/>
                <a:gd name="connsiteX199" fmla="*/ 116194 w 371029"/>
                <a:gd name="connsiteY199" fmla="*/ 366684 h 447243"/>
                <a:gd name="connsiteX200" fmla="*/ 120083 w 371029"/>
                <a:gd name="connsiteY200" fmla="*/ 376056 h 447243"/>
                <a:gd name="connsiteX201" fmla="*/ 136034 w 371029"/>
                <a:gd name="connsiteY201" fmla="*/ 382664 h 447243"/>
                <a:gd name="connsiteX202" fmla="*/ 142676 w 371029"/>
                <a:gd name="connsiteY202" fmla="*/ 379912 h 447243"/>
                <a:gd name="connsiteX203" fmla="*/ 150099 w 371029"/>
                <a:gd name="connsiteY203" fmla="*/ 382553 h 447243"/>
                <a:gd name="connsiteX204" fmla="*/ 144059 w 371029"/>
                <a:gd name="connsiteY204" fmla="*/ 381568 h 447243"/>
                <a:gd name="connsiteX205" fmla="*/ 144059 w 371029"/>
                <a:gd name="connsiteY205" fmla="*/ 391609 h 447243"/>
                <a:gd name="connsiteX206" fmla="*/ 119384 w 371029"/>
                <a:gd name="connsiteY206" fmla="*/ 382848 h 447243"/>
                <a:gd name="connsiteX207" fmla="*/ 71721 w 371029"/>
                <a:gd name="connsiteY207" fmla="*/ 306918 h 447243"/>
                <a:gd name="connsiteX208" fmla="*/ 56294 w 371029"/>
                <a:gd name="connsiteY208" fmla="*/ 85147 h 447243"/>
                <a:gd name="connsiteX209" fmla="*/ 63245 w 371029"/>
                <a:gd name="connsiteY209" fmla="*/ 64046 h 447243"/>
                <a:gd name="connsiteX210" fmla="*/ 110690 w 371029"/>
                <a:gd name="connsiteY210" fmla="*/ 57187 h 447243"/>
                <a:gd name="connsiteX211" fmla="*/ 271995 w 371029"/>
                <a:gd name="connsiteY211" fmla="*/ 57187 h 447243"/>
                <a:gd name="connsiteX212" fmla="*/ 287518 w 371029"/>
                <a:gd name="connsiteY212" fmla="*/ 64094 h 447243"/>
                <a:gd name="connsiteX213" fmla="*/ 294422 w 371029"/>
                <a:gd name="connsiteY213" fmla="*/ 85147 h 447243"/>
                <a:gd name="connsiteX214" fmla="*/ 291232 w 371029"/>
                <a:gd name="connsiteY214" fmla="*/ 131148 h 447243"/>
                <a:gd name="connsiteX215" fmla="*/ 286500 w 371029"/>
                <a:gd name="connsiteY215" fmla="*/ 129513 h 447243"/>
                <a:gd name="connsiteX216" fmla="*/ 280785 w 371029"/>
                <a:gd name="connsiteY216" fmla="*/ 128608 h 447243"/>
                <a:gd name="connsiteX217" fmla="*/ 278843 w 371029"/>
                <a:gd name="connsiteY217" fmla="*/ 156691 h 447243"/>
                <a:gd name="connsiteX218" fmla="*/ 278814 w 371029"/>
                <a:gd name="connsiteY218" fmla="*/ 156685 h 447243"/>
                <a:gd name="connsiteX219" fmla="*/ 268862 w 371029"/>
                <a:gd name="connsiteY219" fmla="*/ 300583 h 447243"/>
                <a:gd name="connsiteX220" fmla="*/ 268863 w 371029"/>
                <a:gd name="connsiteY220" fmla="*/ 300583 h 447243"/>
                <a:gd name="connsiteX221" fmla="*/ 268451 w 371029"/>
                <a:gd name="connsiteY221" fmla="*/ 306198 h 447243"/>
                <a:gd name="connsiteX222" fmla="*/ 265879 w 371029"/>
                <a:gd name="connsiteY222" fmla="*/ 321771 h 447243"/>
                <a:gd name="connsiteX223" fmla="*/ 264117 w 371029"/>
                <a:gd name="connsiteY223" fmla="*/ 328533 h 447243"/>
                <a:gd name="connsiteX224" fmla="*/ 271022 w 371029"/>
                <a:gd name="connsiteY224" fmla="*/ 328438 h 447243"/>
                <a:gd name="connsiteX225" fmla="*/ 274227 w 371029"/>
                <a:gd name="connsiteY225" fmla="*/ 327787 h 447243"/>
                <a:gd name="connsiteX226" fmla="*/ 249092 w 371029"/>
                <a:gd name="connsiteY226" fmla="*/ 370053 h 447243"/>
                <a:gd name="connsiteX227" fmla="*/ 206754 w 371029"/>
                <a:gd name="connsiteY227" fmla="*/ 390970 h 447243"/>
                <a:gd name="connsiteX228" fmla="*/ 206754 w 371029"/>
                <a:gd name="connsiteY228" fmla="*/ 381473 h 447243"/>
                <a:gd name="connsiteX229" fmla="*/ 200632 w 371029"/>
                <a:gd name="connsiteY229" fmla="*/ 382550 h 447243"/>
                <a:gd name="connsiteX230" fmla="*/ 209009 w 371029"/>
                <a:gd name="connsiteY230" fmla="*/ 378397 h 447243"/>
                <a:gd name="connsiteX231" fmla="*/ 214579 w 371029"/>
                <a:gd name="connsiteY231" fmla="*/ 380711 h 447243"/>
                <a:gd name="connsiteX232" fmla="*/ 230506 w 371029"/>
                <a:gd name="connsiteY232" fmla="*/ 374085 h 447243"/>
                <a:gd name="connsiteX233" fmla="*/ 233812 w 371029"/>
                <a:gd name="connsiteY233" fmla="*/ 366101 h 447243"/>
                <a:gd name="connsiteX234" fmla="*/ 241884 w 371029"/>
                <a:gd name="connsiteY234" fmla="*/ 362099 h 447243"/>
                <a:gd name="connsiteX235" fmla="*/ 265853 w 371029"/>
                <a:gd name="connsiteY235" fmla="*/ 321731 h 447243"/>
                <a:gd name="connsiteX236" fmla="*/ 268376 w 371029"/>
                <a:gd name="connsiteY236" fmla="*/ 306108 h 447243"/>
                <a:gd name="connsiteX237" fmla="*/ 269186 w 371029"/>
                <a:gd name="connsiteY237" fmla="*/ 294439 h 447243"/>
                <a:gd name="connsiteX238" fmla="*/ 281068 w 371029"/>
                <a:gd name="connsiteY238" fmla="*/ 123620 h 447243"/>
                <a:gd name="connsiteX239" fmla="*/ 283261 w 371029"/>
                <a:gd name="connsiteY239" fmla="*/ 123608 h 447243"/>
                <a:gd name="connsiteX240" fmla="*/ 288595 w 371029"/>
                <a:gd name="connsiteY240" fmla="*/ 118274 h 447243"/>
                <a:gd name="connsiteX241" fmla="*/ 283214 w 371029"/>
                <a:gd name="connsiteY241" fmla="*/ 112940 h 447243"/>
                <a:gd name="connsiteX242" fmla="*/ 283166 w 371029"/>
                <a:gd name="connsiteY242" fmla="*/ 112940 h 447243"/>
                <a:gd name="connsiteX243" fmla="*/ 281810 w 371029"/>
                <a:gd name="connsiteY243" fmla="*/ 112948 h 447243"/>
                <a:gd name="connsiteX244" fmla="*/ 283804 w 371029"/>
                <a:gd name="connsiteY244" fmla="*/ 84289 h 447243"/>
                <a:gd name="connsiteX245" fmla="*/ 279756 w 371029"/>
                <a:gd name="connsiteY245" fmla="*/ 71238 h 447243"/>
                <a:gd name="connsiteX246" fmla="*/ 271995 w 371029"/>
                <a:gd name="connsiteY246" fmla="*/ 67714 h 447243"/>
                <a:gd name="connsiteX247" fmla="*/ 106947 w 371029"/>
                <a:gd name="connsiteY247" fmla="*/ 67714 h 447243"/>
                <a:gd name="connsiteX248" fmla="*/ 110774 w 371029"/>
                <a:gd name="connsiteY248" fmla="*/ 65888 h 447243"/>
                <a:gd name="connsiteX249" fmla="*/ 111726 w 371029"/>
                <a:gd name="connsiteY249" fmla="*/ 61268 h 447243"/>
                <a:gd name="connsiteX250" fmla="*/ 87144 w 371029"/>
                <a:gd name="connsiteY250" fmla="*/ 57187 h 447243"/>
                <a:gd name="connsiteX251" fmla="*/ 99764 w 371029"/>
                <a:gd name="connsiteY251" fmla="*/ 57187 h 447243"/>
                <a:gd name="connsiteX252" fmla="*/ 99772 w 371029"/>
                <a:gd name="connsiteY252" fmla="*/ 57220 h 447243"/>
                <a:gd name="connsiteX253" fmla="*/ 87152 w 371029"/>
                <a:gd name="connsiteY253" fmla="*/ 57220 h 447243"/>
                <a:gd name="connsiteX254" fmla="*/ 78866 w 371029"/>
                <a:gd name="connsiteY254" fmla="*/ 500 h 447243"/>
                <a:gd name="connsiteX255" fmla="*/ 99534 w 371029"/>
                <a:gd name="connsiteY255" fmla="*/ 12835 h 447243"/>
                <a:gd name="connsiteX256" fmla="*/ 102249 w 371029"/>
                <a:gd name="connsiteY256" fmla="*/ 23646 h 447243"/>
                <a:gd name="connsiteX257" fmla="*/ 102392 w 371029"/>
                <a:gd name="connsiteY257" fmla="*/ 24503 h 447243"/>
                <a:gd name="connsiteX258" fmla="*/ 110690 w 371029"/>
                <a:gd name="connsiteY258" fmla="*/ 57187 h 447243"/>
                <a:gd name="connsiteX259" fmla="*/ 99764 w 371029"/>
                <a:gd name="connsiteY259" fmla="*/ 57187 h 447243"/>
                <a:gd name="connsiteX260" fmla="*/ 91915 w 371029"/>
                <a:gd name="connsiteY260" fmla="*/ 26265 h 447243"/>
                <a:gd name="connsiteX261" fmla="*/ 91772 w 371029"/>
                <a:gd name="connsiteY261" fmla="*/ 25455 h 447243"/>
                <a:gd name="connsiteX262" fmla="*/ 89200 w 371029"/>
                <a:gd name="connsiteY262" fmla="*/ 15454 h 447243"/>
                <a:gd name="connsiteX263" fmla="*/ 81533 w 371029"/>
                <a:gd name="connsiteY263" fmla="*/ 10835 h 447243"/>
                <a:gd name="connsiteX264" fmla="*/ 11004 w 371029"/>
                <a:gd name="connsiteY264" fmla="*/ 28789 h 447243"/>
                <a:gd name="connsiteX265" fmla="*/ 10719 w 371029"/>
                <a:gd name="connsiteY265" fmla="*/ 29170 h 447243"/>
                <a:gd name="connsiteX266" fmla="*/ 13481 w 371029"/>
                <a:gd name="connsiteY266" fmla="*/ 40314 h 447243"/>
                <a:gd name="connsiteX267" fmla="*/ 13909 w 371029"/>
                <a:gd name="connsiteY267" fmla="*/ 40600 h 447243"/>
                <a:gd name="connsiteX268" fmla="*/ 67770 w 371029"/>
                <a:gd name="connsiteY268" fmla="*/ 26979 h 447243"/>
                <a:gd name="connsiteX269" fmla="*/ 76295 w 371029"/>
                <a:gd name="connsiteY269" fmla="*/ 28217 h 447243"/>
                <a:gd name="connsiteX270" fmla="*/ 81485 w 371029"/>
                <a:gd name="connsiteY270" fmla="*/ 35218 h 447243"/>
                <a:gd name="connsiteX271" fmla="*/ 87144 w 371029"/>
                <a:gd name="connsiteY271" fmla="*/ 57187 h 447243"/>
                <a:gd name="connsiteX272" fmla="*/ 78721 w 371029"/>
                <a:gd name="connsiteY272" fmla="*/ 57187 h 447243"/>
                <a:gd name="connsiteX273" fmla="*/ 76431 w 371029"/>
                <a:gd name="connsiteY273" fmla="*/ 58202 h 447243"/>
                <a:gd name="connsiteX274" fmla="*/ 71199 w 371029"/>
                <a:gd name="connsiteY274" fmla="*/ 37647 h 447243"/>
                <a:gd name="connsiteX275" fmla="*/ 70866 w 371029"/>
                <a:gd name="connsiteY275" fmla="*/ 37218 h 447243"/>
                <a:gd name="connsiteX276" fmla="*/ 70389 w 371029"/>
                <a:gd name="connsiteY276" fmla="*/ 37171 h 447243"/>
                <a:gd name="connsiteX277" fmla="*/ 16576 w 371029"/>
                <a:gd name="connsiteY277" fmla="*/ 50886 h 447243"/>
                <a:gd name="connsiteX278" fmla="*/ 3194 w 371029"/>
                <a:gd name="connsiteY278" fmla="*/ 42886 h 447243"/>
                <a:gd name="connsiteX279" fmla="*/ 337 w 371029"/>
                <a:gd name="connsiteY279" fmla="*/ 31837 h 447243"/>
                <a:gd name="connsiteX280" fmla="*/ 1528 w 371029"/>
                <a:gd name="connsiteY280" fmla="*/ 23503 h 447243"/>
                <a:gd name="connsiteX281" fmla="*/ 8242 w 371029"/>
                <a:gd name="connsiteY281" fmla="*/ 18407 h 447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</a:cxnLst>
              <a:rect l="l" t="t" r="r" b="b"/>
              <a:pathLst>
                <a:path w="371029" h="447243">
                  <a:moveTo>
                    <a:pt x="110303" y="425720"/>
                  </a:moveTo>
                  <a:cubicBezTo>
                    <a:pt x="108874" y="425720"/>
                    <a:pt x="107494" y="426292"/>
                    <a:pt x="106446" y="427339"/>
                  </a:cubicBezTo>
                  <a:cubicBezTo>
                    <a:pt x="105398" y="428339"/>
                    <a:pt x="104874" y="429720"/>
                    <a:pt x="104874" y="431148"/>
                  </a:cubicBezTo>
                  <a:cubicBezTo>
                    <a:pt x="104874" y="434101"/>
                    <a:pt x="107303" y="436529"/>
                    <a:pt x="110303" y="436529"/>
                  </a:cubicBezTo>
                  <a:lnTo>
                    <a:pt x="240388" y="436529"/>
                  </a:lnTo>
                  <a:cubicBezTo>
                    <a:pt x="241864" y="436529"/>
                    <a:pt x="243245" y="435958"/>
                    <a:pt x="244340" y="434958"/>
                  </a:cubicBezTo>
                  <a:cubicBezTo>
                    <a:pt x="245292" y="433958"/>
                    <a:pt x="245864" y="432577"/>
                    <a:pt x="245864" y="431148"/>
                  </a:cubicBezTo>
                  <a:cubicBezTo>
                    <a:pt x="245864" y="428149"/>
                    <a:pt x="243435" y="425720"/>
                    <a:pt x="240483" y="425720"/>
                  </a:cubicBezTo>
                  <a:close/>
                  <a:moveTo>
                    <a:pt x="154675" y="415006"/>
                  </a:moveTo>
                  <a:lnTo>
                    <a:pt x="196043" y="415006"/>
                  </a:lnTo>
                  <a:lnTo>
                    <a:pt x="196043" y="415037"/>
                  </a:lnTo>
                  <a:lnTo>
                    <a:pt x="154675" y="415037"/>
                  </a:lnTo>
                  <a:close/>
                  <a:moveTo>
                    <a:pt x="110303" y="415006"/>
                  </a:moveTo>
                  <a:lnTo>
                    <a:pt x="144059" y="415006"/>
                  </a:lnTo>
                  <a:lnTo>
                    <a:pt x="144059" y="425716"/>
                  </a:lnTo>
                  <a:lnTo>
                    <a:pt x="206754" y="425716"/>
                  </a:lnTo>
                  <a:lnTo>
                    <a:pt x="206754" y="415006"/>
                  </a:lnTo>
                  <a:lnTo>
                    <a:pt x="240388" y="415006"/>
                  </a:lnTo>
                  <a:cubicBezTo>
                    <a:pt x="249244" y="415006"/>
                    <a:pt x="256530" y="422197"/>
                    <a:pt x="256530" y="431148"/>
                  </a:cubicBezTo>
                  <a:cubicBezTo>
                    <a:pt x="256530" y="435434"/>
                    <a:pt x="254863" y="439481"/>
                    <a:pt x="251911" y="442481"/>
                  </a:cubicBezTo>
                  <a:cubicBezTo>
                    <a:pt x="248721" y="445576"/>
                    <a:pt x="244673" y="447243"/>
                    <a:pt x="240483" y="447243"/>
                  </a:cubicBezTo>
                  <a:lnTo>
                    <a:pt x="110303" y="447243"/>
                  </a:lnTo>
                  <a:cubicBezTo>
                    <a:pt x="101446" y="447243"/>
                    <a:pt x="94161" y="440053"/>
                    <a:pt x="94161" y="431148"/>
                  </a:cubicBezTo>
                  <a:cubicBezTo>
                    <a:pt x="94161" y="426815"/>
                    <a:pt x="95827" y="422816"/>
                    <a:pt x="98922" y="419673"/>
                  </a:cubicBezTo>
                  <a:cubicBezTo>
                    <a:pt x="102017" y="416673"/>
                    <a:pt x="106065" y="415006"/>
                    <a:pt x="110303" y="415006"/>
                  </a:cubicBezTo>
                  <a:close/>
                  <a:moveTo>
                    <a:pt x="188678" y="394309"/>
                  </a:moveTo>
                  <a:lnTo>
                    <a:pt x="187953" y="394369"/>
                  </a:lnTo>
                  <a:lnTo>
                    <a:pt x="162859" y="394369"/>
                  </a:lnTo>
                  <a:lnTo>
                    <a:pt x="162192" y="394314"/>
                  </a:lnTo>
                  <a:lnTo>
                    <a:pt x="162863" y="394345"/>
                  </a:lnTo>
                  <a:lnTo>
                    <a:pt x="187903" y="394345"/>
                  </a:lnTo>
                  <a:close/>
                  <a:moveTo>
                    <a:pt x="144059" y="391609"/>
                  </a:moveTo>
                  <a:lnTo>
                    <a:pt x="148479" y="393178"/>
                  </a:lnTo>
                  <a:lnTo>
                    <a:pt x="162192" y="394314"/>
                  </a:lnTo>
                  <a:lnTo>
                    <a:pt x="154675" y="393964"/>
                  </a:lnTo>
                  <a:lnTo>
                    <a:pt x="154675" y="415006"/>
                  </a:lnTo>
                  <a:lnTo>
                    <a:pt x="144059" y="415006"/>
                  </a:lnTo>
                  <a:close/>
                  <a:moveTo>
                    <a:pt x="206754" y="390970"/>
                  </a:moveTo>
                  <a:lnTo>
                    <a:pt x="206754" y="415006"/>
                  </a:lnTo>
                  <a:lnTo>
                    <a:pt x="196043" y="415006"/>
                  </a:lnTo>
                  <a:lnTo>
                    <a:pt x="196043" y="393964"/>
                  </a:lnTo>
                  <a:lnTo>
                    <a:pt x="188678" y="394309"/>
                  </a:lnTo>
                  <a:lnTo>
                    <a:pt x="202285" y="393178"/>
                  </a:lnTo>
                  <a:close/>
                  <a:moveTo>
                    <a:pt x="170129" y="383604"/>
                  </a:moveTo>
                  <a:lnTo>
                    <a:pt x="182379" y="383604"/>
                  </a:lnTo>
                  <a:lnTo>
                    <a:pt x="182346" y="383618"/>
                  </a:lnTo>
                  <a:lnTo>
                    <a:pt x="170163" y="383618"/>
                  </a:lnTo>
                  <a:close/>
                  <a:moveTo>
                    <a:pt x="158177" y="383233"/>
                  </a:moveTo>
                  <a:lnTo>
                    <a:pt x="159671" y="383351"/>
                  </a:lnTo>
                  <a:lnTo>
                    <a:pt x="159673" y="383357"/>
                  </a:lnTo>
                  <a:close/>
                  <a:moveTo>
                    <a:pt x="192880" y="383210"/>
                  </a:moveTo>
                  <a:lnTo>
                    <a:pt x="192184" y="384884"/>
                  </a:lnTo>
                  <a:cubicBezTo>
                    <a:pt x="188088" y="388968"/>
                    <a:pt x="182445" y="391492"/>
                    <a:pt x="176254" y="391492"/>
                  </a:cubicBezTo>
                  <a:cubicBezTo>
                    <a:pt x="170040" y="391492"/>
                    <a:pt x="164396" y="388968"/>
                    <a:pt x="160307" y="384884"/>
                  </a:cubicBezTo>
                  <a:lnTo>
                    <a:pt x="159673" y="383357"/>
                  </a:lnTo>
                  <a:lnTo>
                    <a:pt x="162815" y="383618"/>
                  </a:lnTo>
                  <a:lnTo>
                    <a:pt x="170163" y="383618"/>
                  </a:lnTo>
                  <a:lnTo>
                    <a:pt x="176254" y="386158"/>
                  </a:lnTo>
                  <a:lnTo>
                    <a:pt x="182346" y="383618"/>
                  </a:lnTo>
                  <a:lnTo>
                    <a:pt x="187951" y="383618"/>
                  </a:lnTo>
                  <a:lnTo>
                    <a:pt x="192149" y="383268"/>
                  </a:lnTo>
                  <a:close/>
                  <a:moveTo>
                    <a:pt x="150099" y="382553"/>
                  </a:moveTo>
                  <a:lnTo>
                    <a:pt x="150200" y="382570"/>
                  </a:lnTo>
                  <a:lnTo>
                    <a:pt x="158177" y="383233"/>
                  </a:lnTo>
                  <a:lnTo>
                    <a:pt x="150241" y="382604"/>
                  </a:lnTo>
                  <a:close/>
                  <a:moveTo>
                    <a:pt x="200632" y="382550"/>
                  </a:moveTo>
                  <a:lnTo>
                    <a:pt x="200523" y="382604"/>
                  </a:lnTo>
                  <a:lnTo>
                    <a:pt x="192880" y="383210"/>
                  </a:lnTo>
                  <a:lnTo>
                    <a:pt x="192882" y="383207"/>
                  </a:lnTo>
                  <a:lnTo>
                    <a:pt x="200518" y="382570"/>
                  </a:lnTo>
                  <a:close/>
                  <a:moveTo>
                    <a:pt x="227064" y="369446"/>
                  </a:moveTo>
                  <a:lnTo>
                    <a:pt x="226713" y="370287"/>
                  </a:lnTo>
                  <a:lnTo>
                    <a:pt x="218390" y="373747"/>
                  </a:lnTo>
                  <a:close/>
                  <a:moveTo>
                    <a:pt x="176254" y="346392"/>
                  </a:moveTo>
                  <a:cubicBezTo>
                    <a:pt x="182469" y="346392"/>
                    <a:pt x="188112" y="348916"/>
                    <a:pt x="192202" y="352994"/>
                  </a:cubicBezTo>
                  <a:lnTo>
                    <a:pt x="193171" y="355323"/>
                  </a:lnTo>
                  <a:lnTo>
                    <a:pt x="192002" y="358137"/>
                  </a:lnTo>
                  <a:lnTo>
                    <a:pt x="197654" y="371739"/>
                  </a:lnTo>
                  <a:lnTo>
                    <a:pt x="192882" y="383207"/>
                  </a:lnTo>
                  <a:lnTo>
                    <a:pt x="192149" y="383268"/>
                  </a:lnTo>
                  <a:lnTo>
                    <a:pt x="187905" y="383604"/>
                  </a:lnTo>
                  <a:lnTo>
                    <a:pt x="182379" y="383604"/>
                  </a:lnTo>
                  <a:lnTo>
                    <a:pt x="188404" y="381092"/>
                  </a:lnTo>
                  <a:cubicBezTo>
                    <a:pt x="191517" y="377966"/>
                    <a:pt x="193446" y="373657"/>
                    <a:pt x="193446" y="368918"/>
                  </a:cubicBezTo>
                  <a:cubicBezTo>
                    <a:pt x="193446" y="359489"/>
                    <a:pt x="185731" y="351726"/>
                    <a:pt x="176254" y="351726"/>
                  </a:cubicBezTo>
                  <a:cubicBezTo>
                    <a:pt x="166777" y="351726"/>
                    <a:pt x="159063" y="359489"/>
                    <a:pt x="159063" y="368918"/>
                  </a:cubicBezTo>
                  <a:cubicBezTo>
                    <a:pt x="159063" y="373657"/>
                    <a:pt x="160991" y="377966"/>
                    <a:pt x="164105" y="381092"/>
                  </a:cubicBezTo>
                  <a:lnTo>
                    <a:pt x="170129" y="383604"/>
                  </a:lnTo>
                  <a:lnTo>
                    <a:pt x="162859" y="383604"/>
                  </a:lnTo>
                  <a:lnTo>
                    <a:pt x="159671" y="383351"/>
                  </a:lnTo>
                  <a:lnTo>
                    <a:pt x="154314" y="370443"/>
                  </a:lnTo>
                  <a:lnTo>
                    <a:pt x="158612" y="360089"/>
                  </a:lnTo>
                  <a:lnTo>
                    <a:pt x="157983" y="358578"/>
                  </a:lnTo>
                  <a:lnTo>
                    <a:pt x="160307" y="352994"/>
                  </a:lnTo>
                  <a:cubicBezTo>
                    <a:pt x="164396" y="348916"/>
                    <a:pt x="170040" y="346392"/>
                    <a:pt x="176254" y="346392"/>
                  </a:cubicBezTo>
                  <a:close/>
                  <a:moveTo>
                    <a:pt x="136034" y="342896"/>
                  </a:moveTo>
                  <a:cubicBezTo>
                    <a:pt x="126555" y="342896"/>
                    <a:pt x="118839" y="350659"/>
                    <a:pt x="118839" y="360089"/>
                  </a:cubicBezTo>
                  <a:cubicBezTo>
                    <a:pt x="118839" y="369567"/>
                    <a:pt x="126555" y="377330"/>
                    <a:pt x="136034" y="377330"/>
                  </a:cubicBezTo>
                  <a:cubicBezTo>
                    <a:pt x="145513" y="377330"/>
                    <a:pt x="153229" y="369567"/>
                    <a:pt x="153229" y="360089"/>
                  </a:cubicBezTo>
                  <a:cubicBezTo>
                    <a:pt x="153229" y="350659"/>
                    <a:pt x="145560" y="342896"/>
                    <a:pt x="136034" y="342896"/>
                  </a:cubicBezTo>
                  <a:close/>
                  <a:moveTo>
                    <a:pt x="136034" y="337562"/>
                  </a:moveTo>
                  <a:cubicBezTo>
                    <a:pt x="142250" y="337562"/>
                    <a:pt x="147895" y="340086"/>
                    <a:pt x="151985" y="344164"/>
                  </a:cubicBezTo>
                  <a:lnTo>
                    <a:pt x="157983" y="358578"/>
                  </a:lnTo>
                  <a:lnTo>
                    <a:pt x="153681" y="368918"/>
                  </a:lnTo>
                  <a:lnTo>
                    <a:pt x="154314" y="370443"/>
                  </a:lnTo>
                  <a:lnTo>
                    <a:pt x="151985" y="376056"/>
                  </a:lnTo>
                  <a:lnTo>
                    <a:pt x="142676" y="379912"/>
                  </a:lnTo>
                  <a:lnTo>
                    <a:pt x="124539" y="373459"/>
                  </a:lnTo>
                  <a:lnTo>
                    <a:pt x="116194" y="366684"/>
                  </a:lnTo>
                  <a:lnTo>
                    <a:pt x="113456" y="360089"/>
                  </a:lnTo>
                  <a:cubicBezTo>
                    <a:pt x="113456" y="347659"/>
                    <a:pt x="123602" y="337562"/>
                    <a:pt x="136034" y="337562"/>
                  </a:cubicBezTo>
                  <a:close/>
                  <a:moveTo>
                    <a:pt x="214579" y="335562"/>
                  </a:moveTo>
                  <a:cubicBezTo>
                    <a:pt x="227011" y="335562"/>
                    <a:pt x="237109" y="345706"/>
                    <a:pt x="237109" y="358137"/>
                  </a:cubicBezTo>
                  <a:lnTo>
                    <a:pt x="233812" y="366101"/>
                  </a:lnTo>
                  <a:lnTo>
                    <a:pt x="227064" y="369446"/>
                  </a:lnTo>
                  <a:lnTo>
                    <a:pt x="231774" y="358137"/>
                  </a:lnTo>
                  <a:cubicBezTo>
                    <a:pt x="231774" y="348659"/>
                    <a:pt x="224106" y="340943"/>
                    <a:pt x="214579" y="340943"/>
                  </a:cubicBezTo>
                  <a:cubicBezTo>
                    <a:pt x="205101" y="340943"/>
                    <a:pt x="197384" y="348659"/>
                    <a:pt x="197384" y="358137"/>
                  </a:cubicBezTo>
                  <a:cubicBezTo>
                    <a:pt x="197384" y="367614"/>
                    <a:pt x="205101" y="375330"/>
                    <a:pt x="214579" y="375330"/>
                  </a:cubicBezTo>
                  <a:lnTo>
                    <a:pt x="218390" y="373747"/>
                  </a:lnTo>
                  <a:lnTo>
                    <a:pt x="209009" y="378397"/>
                  </a:lnTo>
                  <a:lnTo>
                    <a:pt x="198628" y="374085"/>
                  </a:lnTo>
                  <a:lnTo>
                    <a:pt x="197654" y="371739"/>
                  </a:lnTo>
                  <a:lnTo>
                    <a:pt x="198827" y="368918"/>
                  </a:lnTo>
                  <a:lnTo>
                    <a:pt x="193171" y="355323"/>
                  </a:lnTo>
                  <a:lnTo>
                    <a:pt x="198628" y="342188"/>
                  </a:lnTo>
                  <a:cubicBezTo>
                    <a:pt x="202719" y="338098"/>
                    <a:pt x="208363" y="335562"/>
                    <a:pt x="214579" y="335562"/>
                  </a:cubicBezTo>
                  <a:close/>
                  <a:moveTo>
                    <a:pt x="288575" y="169732"/>
                  </a:moveTo>
                  <a:lnTo>
                    <a:pt x="288617" y="169761"/>
                  </a:lnTo>
                  <a:lnTo>
                    <a:pt x="280362" y="288998"/>
                  </a:lnTo>
                  <a:lnTo>
                    <a:pt x="280337" y="289012"/>
                  </a:lnTo>
                  <a:close/>
                  <a:moveTo>
                    <a:pt x="289254" y="160558"/>
                  </a:moveTo>
                  <a:lnTo>
                    <a:pt x="326405" y="182684"/>
                  </a:lnTo>
                  <a:cubicBezTo>
                    <a:pt x="336738" y="195219"/>
                    <a:pt x="342856" y="211230"/>
                    <a:pt x="342856" y="228396"/>
                  </a:cubicBezTo>
                  <a:cubicBezTo>
                    <a:pt x="342856" y="257073"/>
                    <a:pt x="326036" y="281974"/>
                    <a:pt x="301556" y="293516"/>
                  </a:cubicBezTo>
                  <a:lnTo>
                    <a:pt x="279667" y="299038"/>
                  </a:lnTo>
                  <a:lnTo>
                    <a:pt x="280362" y="288998"/>
                  </a:lnTo>
                  <a:lnTo>
                    <a:pt x="317334" y="268424"/>
                  </a:lnTo>
                  <a:cubicBezTo>
                    <a:pt x="326607" y="257668"/>
                    <a:pt x="332190" y="243681"/>
                    <a:pt x="332190" y="228444"/>
                  </a:cubicBezTo>
                  <a:cubicBezTo>
                    <a:pt x="332190" y="214826"/>
                    <a:pt x="327679" y="202064"/>
                    <a:pt x="319971" y="191749"/>
                  </a:cubicBezTo>
                  <a:lnTo>
                    <a:pt x="288617" y="169761"/>
                  </a:lnTo>
                  <a:close/>
                  <a:moveTo>
                    <a:pt x="278843" y="156691"/>
                  </a:moveTo>
                  <a:lnTo>
                    <a:pt x="284670" y="157828"/>
                  </a:lnTo>
                  <a:lnTo>
                    <a:pt x="289195" y="160523"/>
                  </a:lnTo>
                  <a:lnTo>
                    <a:pt x="279587" y="299058"/>
                  </a:lnTo>
                  <a:lnTo>
                    <a:pt x="274862" y="300250"/>
                  </a:lnTo>
                  <a:lnTo>
                    <a:pt x="268863" y="300583"/>
                  </a:lnTo>
                  <a:lnTo>
                    <a:pt x="269308" y="294530"/>
                  </a:lnTo>
                  <a:close/>
                  <a:moveTo>
                    <a:pt x="134415" y="136151"/>
                  </a:moveTo>
                  <a:cubicBezTo>
                    <a:pt x="135939" y="136151"/>
                    <a:pt x="137130" y="137342"/>
                    <a:pt x="137130" y="138818"/>
                  </a:cubicBezTo>
                  <a:lnTo>
                    <a:pt x="137130" y="221735"/>
                  </a:lnTo>
                  <a:cubicBezTo>
                    <a:pt x="137130" y="223307"/>
                    <a:pt x="135939" y="224498"/>
                    <a:pt x="134415" y="224498"/>
                  </a:cubicBezTo>
                  <a:cubicBezTo>
                    <a:pt x="132938" y="224498"/>
                    <a:pt x="131747" y="223307"/>
                    <a:pt x="131747" y="221830"/>
                  </a:cubicBezTo>
                  <a:lnTo>
                    <a:pt x="131747" y="138818"/>
                  </a:lnTo>
                  <a:cubicBezTo>
                    <a:pt x="131747" y="137342"/>
                    <a:pt x="132938" y="136151"/>
                    <a:pt x="134415" y="136151"/>
                  </a:cubicBezTo>
                  <a:close/>
                  <a:moveTo>
                    <a:pt x="107741" y="136151"/>
                  </a:moveTo>
                  <a:cubicBezTo>
                    <a:pt x="109265" y="136151"/>
                    <a:pt x="110456" y="137342"/>
                    <a:pt x="110456" y="138818"/>
                  </a:cubicBezTo>
                  <a:lnTo>
                    <a:pt x="110456" y="313987"/>
                  </a:lnTo>
                  <a:cubicBezTo>
                    <a:pt x="110456" y="315463"/>
                    <a:pt x="109265" y="316654"/>
                    <a:pt x="107741" y="316654"/>
                  </a:cubicBezTo>
                  <a:cubicBezTo>
                    <a:pt x="106264" y="316654"/>
                    <a:pt x="105073" y="315463"/>
                    <a:pt x="105073" y="313987"/>
                  </a:cubicBezTo>
                  <a:lnTo>
                    <a:pt x="105073" y="138818"/>
                  </a:lnTo>
                  <a:cubicBezTo>
                    <a:pt x="105073" y="137342"/>
                    <a:pt x="106264" y="136151"/>
                    <a:pt x="107741" y="136151"/>
                  </a:cubicBezTo>
                  <a:close/>
                  <a:moveTo>
                    <a:pt x="291232" y="131148"/>
                  </a:moveTo>
                  <a:lnTo>
                    <a:pt x="320361" y="141211"/>
                  </a:lnTo>
                  <a:cubicBezTo>
                    <a:pt x="351019" y="158454"/>
                    <a:pt x="371029" y="191127"/>
                    <a:pt x="371029" y="228380"/>
                  </a:cubicBezTo>
                  <a:cubicBezTo>
                    <a:pt x="371029" y="269706"/>
                    <a:pt x="345822" y="305299"/>
                    <a:pt x="309934" y="320532"/>
                  </a:cubicBezTo>
                  <a:lnTo>
                    <a:pt x="274227" y="327787"/>
                  </a:lnTo>
                  <a:lnTo>
                    <a:pt x="276185" y="324494"/>
                  </a:lnTo>
                  <a:cubicBezTo>
                    <a:pt x="277661" y="318873"/>
                    <a:pt x="278614" y="312967"/>
                    <a:pt x="279042" y="306918"/>
                  </a:cubicBezTo>
                  <a:lnTo>
                    <a:pt x="279587" y="299058"/>
                  </a:lnTo>
                  <a:lnTo>
                    <a:pt x="279667" y="299038"/>
                  </a:lnTo>
                  <a:lnTo>
                    <a:pt x="279118" y="306960"/>
                  </a:lnTo>
                  <a:cubicBezTo>
                    <a:pt x="278880" y="310531"/>
                    <a:pt x="278404" y="314103"/>
                    <a:pt x="277785" y="317580"/>
                  </a:cubicBezTo>
                  <a:cubicBezTo>
                    <a:pt x="323931" y="314056"/>
                    <a:pt x="360409" y="275433"/>
                    <a:pt x="360409" y="228428"/>
                  </a:cubicBezTo>
                  <a:cubicBezTo>
                    <a:pt x="360362" y="185995"/>
                    <a:pt x="331360" y="150230"/>
                    <a:pt x="290595" y="141181"/>
                  </a:cubicBezTo>
                  <a:lnTo>
                    <a:pt x="289254" y="160558"/>
                  </a:lnTo>
                  <a:lnTo>
                    <a:pt x="289195" y="160523"/>
                  </a:lnTo>
                  <a:close/>
                  <a:moveTo>
                    <a:pt x="281810" y="112948"/>
                  </a:moveTo>
                  <a:lnTo>
                    <a:pt x="281068" y="123620"/>
                  </a:lnTo>
                  <a:lnTo>
                    <a:pt x="69775" y="124820"/>
                  </a:lnTo>
                  <a:lnTo>
                    <a:pt x="69037" y="114203"/>
                  </a:lnTo>
                  <a:close/>
                  <a:moveTo>
                    <a:pt x="82788" y="67714"/>
                  </a:moveTo>
                  <a:lnTo>
                    <a:pt x="106947" y="67714"/>
                  </a:lnTo>
                  <a:lnTo>
                    <a:pt x="106583" y="67888"/>
                  </a:lnTo>
                  <a:lnTo>
                    <a:pt x="83009" y="67888"/>
                  </a:lnTo>
                  <a:close/>
                  <a:moveTo>
                    <a:pt x="76431" y="58202"/>
                  </a:moveTo>
                  <a:lnTo>
                    <a:pt x="77866" y="63840"/>
                  </a:lnTo>
                  <a:lnTo>
                    <a:pt x="82788" y="67714"/>
                  </a:lnTo>
                  <a:lnTo>
                    <a:pt x="78721" y="67714"/>
                  </a:lnTo>
                  <a:lnTo>
                    <a:pt x="78721" y="67856"/>
                  </a:lnTo>
                  <a:cubicBezTo>
                    <a:pt x="75054" y="67856"/>
                    <a:pt x="72531" y="69762"/>
                    <a:pt x="71055" y="71286"/>
                  </a:cubicBezTo>
                  <a:cubicBezTo>
                    <a:pt x="68102" y="74477"/>
                    <a:pt x="66579" y="79240"/>
                    <a:pt x="66960" y="84337"/>
                  </a:cubicBezTo>
                  <a:lnTo>
                    <a:pt x="69037" y="114203"/>
                  </a:lnTo>
                  <a:lnTo>
                    <a:pt x="65103" y="114226"/>
                  </a:lnTo>
                  <a:cubicBezTo>
                    <a:pt x="62198" y="114226"/>
                    <a:pt x="59817" y="116655"/>
                    <a:pt x="59817" y="119560"/>
                  </a:cubicBezTo>
                  <a:cubicBezTo>
                    <a:pt x="59865" y="122465"/>
                    <a:pt x="62246" y="124846"/>
                    <a:pt x="65151" y="124846"/>
                  </a:cubicBezTo>
                  <a:lnTo>
                    <a:pt x="69775" y="124820"/>
                  </a:lnTo>
                  <a:lnTo>
                    <a:pt x="82387" y="306156"/>
                  </a:lnTo>
                  <a:cubicBezTo>
                    <a:pt x="83697" y="325256"/>
                    <a:pt x="91494" y="342844"/>
                    <a:pt x="103547" y="356419"/>
                  </a:cubicBezTo>
                  <a:lnTo>
                    <a:pt x="116194" y="366684"/>
                  </a:lnTo>
                  <a:lnTo>
                    <a:pt x="120083" y="376056"/>
                  </a:lnTo>
                  <a:cubicBezTo>
                    <a:pt x="124174" y="380140"/>
                    <a:pt x="129818" y="382664"/>
                    <a:pt x="136034" y="382664"/>
                  </a:cubicBezTo>
                  <a:lnTo>
                    <a:pt x="142676" y="379912"/>
                  </a:lnTo>
                  <a:lnTo>
                    <a:pt x="150099" y="382553"/>
                  </a:lnTo>
                  <a:lnTo>
                    <a:pt x="144059" y="381568"/>
                  </a:lnTo>
                  <a:lnTo>
                    <a:pt x="144059" y="391609"/>
                  </a:lnTo>
                  <a:lnTo>
                    <a:pt x="119384" y="382848"/>
                  </a:lnTo>
                  <a:cubicBezTo>
                    <a:pt x="92649" y="367719"/>
                    <a:pt x="73935" y="339247"/>
                    <a:pt x="71721" y="306918"/>
                  </a:cubicBezTo>
                  <a:lnTo>
                    <a:pt x="56294" y="85147"/>
                  </a:lnTo>
                  <a:cubicBezTo>
                    <a:pt x="55770" y="77097"/>
                    <a:pt x="58246" y="69428"/>
                    <a:pt x="63245" y="64046"/>
                  </a:cubicBezTo>
                  <a:close/>
                  <a:moveTo>
                    <a:pt x="110690" y="57187"/>
                  </a:moveTo>
                  <a:lnTo>
                    <a:pt x="271995" y="57187"/>
                  </a:lnTo>
                  <a:cubicBezTo>
                    <a:pt x="277899" y="57187"/>
                    <a:pt x="283375" y="59664"/>
                    <a:pt x="287518" y="64094"/>
                  </a:cubicBezTo>
                  <a:cubicBezTo>
                    <a:pt x="292470" y="69476"/>
                    <a:pt x="295041" y="77097"/>
                    <a:pt x="294422" y="85147"/>
                  </a:cubicBezTo>
                  <a:lnTo>
                    <a:pt x="291232" y="131148"/>
                  </a:lnTo>
                  <a:lnTo>
                    <a:pt x="286500" y="129513"/>
                  </a:lnTo>
                  <a:lnTo>
                    <a:pt x="280785" y="128608"/>
                  </a:lnTo>
                  <a:lnTo>
                    <a:pt x="278843" y="156691"/>
                  </a:lnTo>
                  <a:lnTo>
                    <a:pt x="278814" y="156685"/>
                  </a:lnTo>
                  <a:lnTo>
                    <a:pt x="268862" y="300583"/>
                  </a:lnTo>
                  <a:lnTo>
                    <a:pt x="268863" y="300583"/>
                  </a:lnTo>
                  <a:lnTo>
                    <a:pt x="268451" y="306198"/>
                  </a:lnTo>
                  <a:cubicBezTo>
                    <a:pt x="268022" y="311532"/>
                    <a:pt x="267213" y="316770"/>
                    <a:pt x="265879" y="321771"/>
                  </a:cubicBezTo>
                  <a:lnTo>
                    <a:pt x="264117" y="328533"/>
                  </a:lnTo>
                  <a:lnTo>
                    <a:pt x="271022" y="328438"/>
                  </a:lnTo>
                  <a:lnTo>
                    <a:pt x="274227" y="327787"/>
                  </a:lnTo>
                  <a:lnTo>
                    <a:pt x="249092" y="370053"/>
                  </a:lnTo>
                  <a:lnTo>
                    <a:pt x="206754" y="390970"/>
                  </a:lnTo>
                  <a:lnTo>
                    <a:pt x="206754" y="381473"/>
                  </a:lnTo>
                  <a:lnTo>
                    <a:pt x="200632" y="382550"/>
                  </a:lnTo>
                  <a:lnTo>
                    <a:pt x="209009" y="378397"/>
                  </a:lnTo>
                  <a:lnTo>
                    <a:pt x="214579" y="380711"/>
                  </a:lnTo>
                  <a:cubicBezTo>
                    <a:pt x="220795" y="380711"/>
                    <a:pt x="226428" y="378175"/>
                    <a:pt x="230506" y="374085"/>
                  </a:cubicBezTo>
                  <a:lnTo>
                    <a:pt x="233812" y="366101"/>
                  </a:lnTo>
                  <a:lnTo>
                    <a:pt x="241884" y="362099"/>
                  </a:lnTo>
                  <a:cubicBezTo>
                    <a:pt x="253258" y="351501"/>
                    <a:pt x="261734" y="337592"/>
                    <a:pt x="265853" y="321731"/>
                  </a:cubicBezTo>
                  <a:cubicBezTo>
                    <a:pt x="267186" y="316778"/>
                    <a:pt x="267995" y="311538"/>
                    <a:pt x="268376" y="306108"/>
                  </a:cubicBezTo>
                  <a:lnTo>
                    <a:pt x="269186" y="294439"/>
                  </a:lnTo>
                  <a:lnTo>
                    <a:pt x="281068" y="123620"/>
                  </a:lnTo>
                  <a:lnTo>
                    <a:pt x="283261" y="123608"/>
                  </a:lnTo>
                  <a:cubicBezTo>
                    <a:pt x="286214" y="123608"/>
                    <a:pt x="288595" y="121179"/>
                    <a:pt x="288595" y="118274"/>
                  </a:cubicBezTo>
                  <a:cubicBezTo>
                    <a:pt x="288500" y="115321"/>
                    <a:pt x="286119" y="112940"/>
                    <a:pt x="283214" y="112940"/>
                  </a:cubicBezTo>
                  <a:lnTo>
                    <a:pt x="283166" y="112940"/>
                  </a:lnTo>
                  <a:lnTo>
                    <a:pt x="281810" y="112948"/>
                  </a:lnTo>
                  <a:lnTo>
                    <a:pt x="283804" y="84289"/>
                  </a:lnTo>
                  <a:cubicBezTo>
                    <a:pt x="284137" y="79145"/>
                    <a:pt x="282661" y="74477"/>
                    <a:pt x="279756" y="71238"/>
                  </a:cubicBezTo>
                  <a:cubicBezTo>
                    <a:pt x="278233" y="69619"/>
                    <a:pt x="275709" y="67714"/>
                    <a:pt x="271995" y="67714"/>
                  </a:cubicBezTo>
                  <a:lnTo>
                    <a:pt x="106947" y="67714"/>
                  </a:lnTo>
                  <a:lnTo>
                    <a:pt x="110774" y="65888"/>
                  </a:lnTo>
                  <a:cubicBezTo>
                    <a:pt x="111774" y="64554"/>
                    <a:pt x="112107" y="62888"/>
                    <a:pt x="111726" y="61268"/>
                  </a:cubicBezTo>
                  <a:close/>
                  <a:moveTo>
                    <a:pt x="87144" y="57187"/>
                  </a:moveTo>
                  <a:lnTo>
                    <a:pt x="99764" y="57187"/>
                  </a:lnTo>
                  <a:lnTo>
                    <a:pt x="99772" y="57220"/>
                  </a:lnTo>
                  <a:lnTo>
                    <a:pt x="87152" y="57220"/>
                  </a:lnTo>
                  <a:close/>
                  <a:moveTo>
                    <a:pt x="78866" y="500"/>
                  </a:moveTo>
                  <a:cubicBezTo>
                    <a:pt x="87962" y="-1738"/>
                    <a:pt x="97248" y="3739"/>
                    <a:pt x="99534" y="12835"/>
                  </a:cubicBezTo>
                  <a:lnTo>
                    <a:pt x="102249" y="23646"/>
                  </a:lnTo>
                  <a:cubicBezTo>
                    <a:pt x="102296" y="23979"/>
                    <a:pt x="102392" y="24265"/>
                    <a:pt x="102392" y="24503"/>
                  </a:cubicBezTo>
                  <a:lnTo>
                    <a:pt x="110690" y="57187"/>
                  </a:lnTo>
                  <a:lnTo>
                    <a:pt x="99764" y="57187"/>
                  </a:lnTo>
                  <a:lnTo>
                    <a:pt x="91915" y="26265"/>
                  </a:lnTo>
                  <a:cubicBezTo>
                    <a:pt x="91819" y="25979"/>
                    <a:pt x="91772" y="25693"/>
                    <a:pt x="91772" y="25455"/>
                  </a:cubicBezTo>
                  <a:lnTo>
                    <a:pt x="89200" y="15454"/>
                  </a:lnTo>
                  <a:cubicBezTo>
                    <a:pt x="88391" y="12025"/>
                    <a:pt x="84914" y="10025"/>
                    <a:pt x="81533" y="10835"/>
                  </a:cubicBezTo>
                  <a:lnTo>
                    <a:pt x="11004" y="28789"/>
                  </a:lnTo>
                  <a:cubicBezTo>
                    <a:pt x="10814" y="28837"/>
                    <a:pt x="10719" y="29027"/>
                    <a:pt x="10719" y="29170"/>
                  </a:cubicBezTo>
                  <a:lnTo>
                    <a:pt x="13481" y="40314"/>
                  </a:lnTo>
                  <a:cubicBezTo>
                    <a:pt x="13576" y="40504"/>
                    <a:pt x="13719" y="40600"/>
                    <a:pt x="13909" y="40600"/>
                  </a:cubicBezTo>
                  <a:lnTo>
                    <a:pt x="67770" y="26979"/>
                  </a:lnTo>
                  <a:cubicBezTo>
                    <a:pt x="70723" y="26217"/>
                    <a:pt x="73723" y="26693"/>
                    <a:pt x="76295" y="28217"/>
                  </a:cubicBezTo>
                  <a:cubicBezTo>
                    <a:pt x="78914" y="29789"/>
                    <a:pt x="80771" y="32218"/>
                    <a:pt x="81485" y="35218"/>
                  </a:cubicBezTo>
                  <a:lnTo>
                    <a:pt x="87144" y="57187"/>
                  </a:lnTo>
                  <a:lnTo>
                    <a:pt x="78721" y="57187"/>
                  </a:lnTo>
                  <a:lnTo>
                    <a:pt x="76431" y="58202"/>
                  </a:lnTo>
                  <a:lnTo>
                    <a:pt x="71199" y="37647"/>
                  </a:lnTo>
                  <a:cubicBezTo>
                    <a:pt x="71104" y="37456"/>
                    <a:pt x="71056" y="37361"/>
                    <a:pt x="70866" y="37218"/>
                  </a:cubicBezTo>
                  <a:cubicBezTo>
                    <a:pt x="70770" y="37171"/>
                    <a:pt x="70628" y="37123"/>
                    <a:pt x="70389" y="37171"/>
                  </a:cubicBezTo>
                  <a:lnTo>
                    <a:pt x="16576" y="50886"/>
                  </a:lnTo>
                  <a:cubicBezTo>
                    <a:pt x="10766" y="52363"/>
                    <a:pt x="4671" y="48791"/>
                    <a:pt x="3194" y="42886"/>
                  </a:cubicBezTo>
                  <a:lnTo>
                    <a:pt x="337" y="31837"/>
                  </a:lnTo>
                  <a:cubicBezTo>
                    <a:pt x="-377" y="28979"/>
                    <a:pt x="51" y="25979"/>
                    <a:pt x="1528" y="23503"/>
                  </a:cubicBezTo>
                  <a:cubicBezTo>
                    <a:pt x="3004" y="20979"/>
                    <a:pt x="5480" y="19121"/>
                    <a:pt x="8242" y="18407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" name="Straight Connector 3"/>
          <p:cNvCxnSpPr/>
          <p:nvPr/>
        </p:nvCxnSpPr>
        <p:spPr>
          <a:xfrm>
            <a:off x="510540" y="1301750"/>
            <a:ext cx="0" cy="964492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190503" y="140951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/>
              <a:t>柔性产线与自动化升级</a:t>
            </a:r>
            <a:endParaRPr lang="zh-CN" altLang="en-US" b="1" i="0" dirty="0">
              <a:solidFill>
                <a:srgbClr val="1F2937"/>
              </a:soli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9727" y="1896910"/>
            <a:ext cx="771322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/>
              <a:t>针对明星与金牛产品，引入可切换生产模块，减少换线损耗</a:t>
            </a:r>
            <a:endParaRPr lang="en-MY" sz="1400" dirty="0"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510540" y="2578100"/>
            <a:ext cx="0" cy="956044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190503" y="266452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/>
              <a:t>冷链与物流优化</a:t>
            </a:r>
            <a:endParaRPr lang="zh-CN" altLang="en-US" b="1" i="0" dirty="0">
              <a:solidFill>
                <a:srgbClr val="1F2937"/>
              </a:soli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49727" y="3226367"/>
            <a:ext cx="631514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/>
              <a:t>扩大主要城市与景区冷链仓储，实现 </a:t>
            </a:r>
            <a:r>
              <a:rPr lang="en-US" altLang="zh-CN" sz="1400"/>
              <a:t>12 </a:t>
            </a:r>
            <a:r>
              <a:rPr lang="zh-CN" altLang="en-US" sz="1400"/>
              <a:t>小时内配送覆盖 </a:t>
            </a:r>
            <a:r>
              <a:rPr lang="en-US" altLang="zh-CN" sz="1400"/>
              <a:t>95% </a:t>
            </a:r>
            <a:r>
              <a:rPr lang="zh-CN" altLang="en-US" sz="1400"/>
              <a:t>门店</a:t>
            </a:r>
            <a:endParaRPr lang="en-MY" sz="1400" dirty="0"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grpSp>
        <p:nvGrpSpPr>
          <p:cNvPr id="24" name="组合 22"/>
          <p:cNvGrpSpPr/>
          <p:nvPr/>
        </p:nvGrpSpPr>
        <p:grpSpPr>
          <a:xfrm>
            <a:off x="649727" y="3963967"/>
            <a:ext cx="491327" cy="491327"/>
            <a:chOff x="7127" y="2394"/>
            <a:chExt cx="1146" cy="1146"/>
          </a:xfrm>
        </p:grpSpPr>
        <p:sp>
          <p:nvSpPr>
            <p:cNvPr id="25" name="椭圆 20"/>
            <p:cNvSpPr/>
            <p:nvPr/>
          </p:nvSpPr>
          <p:spPr>
            <a:xfrm rot="19200000">
              <a:off x="7127" y="2394"/>
              <a:ext cx="1146" cy="1146"/>
            </a:xfrm>
            <a:prstGeom prst="ellipse">
              <a:avLst/>
            </a:prstGeom>
            <a:noFill/>
            <a:ln>
              <a:solidFill>
                <a:srgbClr val="FC6A4B"/>
              </a:solidFill>
            </a:ln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4000">
                        <a:srgbClr val="FCAF97"/>
                      </a:gs>
                      <a:gs pos="100000">
                        <a:srgbClr val="FED6C7"/>
                      </a:gs>
                    </a:gsLst>
                    <a:lin ang="5400000" scaled="0"/>
                  </a:gra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iconfont-11243-5316051"/>
            <p:cNvSpPr/>
            <p:nvPr/>
          </p:nvSpPr>
          <p:spPr>
            <a:xfrm>
              <a:off x="7498" y="2656"/>
              <a:ext cx="404" cy="623"/>
            </a:xfrm>
            <a:custGeom>
              <a:avLst/>
              <a:gdLst>
                <a:gd name="connsiteX0" fmla="*/ 74502 w 304446"/>
                <a:gd name="connsiteY0" fmla="*/ 397917 h 468749"/>
                <a:gd name="connsiteX1" fmla="*/ 230039 w 304446"/>
                <a:gd name="connsiteY1" fmla="*/ 397917 h 468749"/>
                <a:gd name="connsiteX2" fmla="*/ 227281 w 304446"/>
                <a:gd name="connsiteY2" fmla="*/ 415776 h 468749"/>
                <a:gd name="connsiteX3" fmla="*/ 77261 w 304446"/>
                <a:gd name="connsiteY3" fmla="*/ 415776 h 468749"/>
                <a:gd name="connsiteX4" fmla="*/ 152297 w 304446"/>
                <a:gd name="connsiteY4" fmla="*/ 308161 h 468749"/>
                <a:gd name="connsiteX5" fmla="*/ 127070 w 304446"/>
                <a:gd name="connsiteY5" fmla="*/ 333399 h 468749"/>
                <a:gd name="connsiteX6" fmla="*/ 152297 w 304446"/>
                <a:gd name="connsiteY6" fmla="*/ 358636 h 468749"/>
                <a:gd name="connsiteX7" fmla="*/ 177525 w 304446"/>
                <a:gd name="connsiteY7" fmla="*/ 333399 h 468749"/>
                <a:gd name="connsiteX8" fmla="*/ 152297 w 304446"/>
                <a:gd name="connsiteY8" fmla="*/ 308161 h 468749"/>
                <a:gd name="connsiteX9" fmla="*/ 152297 w 304446"/>
                <a:gd name="connsiteY9" fmla="*/ 290304 h 468749"/>
                <a:gd name="connsiteX10" fmla="*/ 195375 w 304446"/>
                <a:gd name="connsiteY10" fmla="*/ 333399 h 468749"/>
                <a:gd name="connsiteX11" fmla="*/ 152297 w 304446"/>
                <a:gd name="connsiteY11" fmla="*/ 376493 h 468749"/>
                <a:gd name="connsiteX12" fmla="*/ 109220 w 304446"/>
                <a:gd name="connsiteY12" fmla="*/ 333399 h 468749"/>
                <a:gd name="connsiteX13" fmla="*/ 152297 w 304446"/>
                <a:gd name="connsiteY13" fmla="*/ 290304 h 468749"/>
                <a:gd name="connsiteX14" fmla="*/ 49783 w 304446"/>
                <a:gd name="connsiteY14" fmla="*/ 237898 h 468749"/>
                <a:gd name="connsiteX15" fmla="*/ 254758 w 304446"/>
                <a:gd name="connsiteY15" fmla="*/ 237898 h 468749"/>
                <a:gd name="connsiteX16" fmla="*/ 251999 w 304446"/>
                <a:gd name="connsiteY16" fmla="*/ 255757 h 468749"/>
                <a:gd name="connsiteX17" fmla="*/ 52542 w 304446"/>
                <a:gd name="connsiteY17" fmla="*/ 255757 h 468749"/>
                <a:gd name="connsiteX18" fmla="*/ 44867 w 304446"/>
                <a:gd name="connsiteY18" fmla="*/ 206072 h 468749"/>
                <a:gd name="connsiteX19" fmla="*/ 49783 w 304446"/>
                <a:gd name="connsiteY19" fmla="*/ 237898 h 468749"/>
                <a:gd name="connsiteX20" fmla="*/ 44914 w 304446"/>
                <a:gd name="connsiteY20" fmla="*/ 237898 h 468749"/>
                <a:gd name="connsiteX21" fmla="*/ 36008 w 304446"/>
                <a:gd name="connsiteY21" fmla="*/ 246804 h 468749"/>
                <a:gd name="connsiteX22" fmla="*/ 44914 w 304446"/>
                <a:gd name="connsiteY22" fmla="*/ 255757 h 468749"/>
                <a:gd name="connsiteX23" fmla="*/ 52542 w 304446"/>
                <a:gd name="connsiteY23" fmla="*/ 255757 h 468749"/>
                <a:gd name="connsiteX24" fmla="*/ 74502 w 304446"/>
                <a:gd name="connsiteY24" fmla="*/ 397917 h 468749"/>
                <a:gd name="connsiteX25" fmla="*/ 68872 w 304446"/>
                <a:gd name="connsiteY25" fmla="*/ 397917 h 468749"/>
                <a:gd name="connsiteX26" fmla="*/ 59917 w 304446"/>
                <a:gd name="connsiteY26" fmla="*/ 406823 h 468749"/>
                <a:gd name="connsiteX27" fmla="*/ 68872 w 304446"/>
                <a:gd name="connsiteY27" fmla="*/ 415776 h 468749"/>
                <a:gd name="connsiteX28" fmla="*/ 77261 w 304446"/>
                <a:gd name="connsiteY28" fmla="*/ 415776 h 468749"/>
                <a:gd name="connsiteX29" fmla="*/ 82685 w 304446"/>
                <a:gd name="connsiteY29" fmla="*/ 450888 h 468749"/>
                <a:gd name="connsiteX30" fmla="*/ 221857 w 304446"/>
                <a:gd name="connsiteY30" fmla="*/ 450888 h 468749"/>
                <a:gd name="connsiteX31" fmla="*/ 227281 w 304446"/>
                <a:gd name="connsiteY31" fmla="*/ 415776 h 468749"/>
                <a:gd name="connsiteX32" fmla="*/ 235669 w 304446"/>
                <a:gd name="connsiteY32" fmla="*/ 415776 h 468749"/>
                <a:gd name="connsiteX33" fmla="*/ 244528 w 304446"/>
                <a:gd name="connsiteY33" fmla="*/ 406823 h 468749"/>
                <a:gd name="connsiteX34" fmla="*/ 235621 w 304446"/>
                <a:gd name="connsiteY34" fmla="*/ 397917 h 468749"/>
                <a:gd name="connsiteX35" fmla="*/ 230039 w 304446"/>
                <a:gd name="connsiteY35" fmla="*/ 397917 h 468749"/>
                <a:gd name="connsiteX36" fmla="*/ 251999 w 304446"/>
                <a:gd name="connsiteY36" fmla="*/ 255757 h 468749"/>
                <a:gd name="connsiteX37" fmla="*/ 259626 w 304446"/>
                <a:gd name="connsiteY37" fmla="*/ 255757 h 468749"/>
                <a:gd name="connsiteX38" fmla="*/ 268580 w 304446"/>
                <a:gd name="connsiteY38" fmla="*/ 246804 h 468749"/>
                <a:gd name="connsiteX39" fmla="*/ 259673 w 304446"/>
                <a:gd name="connsiteY39" fmla="*/ 237898 h 468749"/>
                <a:gd name="connsiteX40" fmla="*/ 254758 w 304446"/>
                <a:gd name="connsiteY40" fmla="*/ 237898 h 468749"/>
                <a:gd name="connsiteX41" fmla="*/ 259674 w 304446"/>
                <a:gd name="connsiteY41" fmla="*/ 206072 h 468749"/>
                <a:gd name="connsiteX42" fmla="*/ 277930 w 304446"/>
                <a:gd name="connsiteY42" fmla="*/ 204324 h 468749"/>
                <a:gd name="connsiteX43" fmla="*/ 238336 w 304446"/>
                <a:gd name="connsiteY43" fmla="*/ 461224 h 468749"/>
                <a:gd name="connsiteX44" fmla="*/ 229525 w 304446"/>
                <a:gd name="connsiteY44" fmla="*/ 468749 h 468749"/>
                <a:gd name="connsiteX45" fmla="*/ 74969 w 304446"/>
                <a:gd name="connsiteY45" fmla="*/ 468749 h 468749"/>
                <a:gd name="connsiteX46" fmla="*/ 66158 w 304446"/>
                <a:gd name="connsiteY46" fmla="*/ 461224 h 468749"/>
                <a:gd name="connsiteX47" fmla="*/ 26517 w 304446"/>
                <a:gd name="connsiteY47" fmla="*/ 204326 h 468749"/>
                <a:gd name="connsiteX48" fmla="*/ 30711 w 304446"/>
                <a:gd name="connsiteY48" fmla="*/ 206066 h 468749"/>
                <a:gd name="connsiteX49" fmla="*/ 273735 w 304446"/>
                <a:gd name="connsiteY49" fmla="*/ 206066 h 468749"/>
                <a:gd name="connsiteX50" fmla="*/ 30711 w 304446"/>
                <a:gd name="connsiteY50" fmla="*/ 161825 h 468749"/>
                <a:gd name="connsiteX51" fmla="*/ 17855 w 304446"/>
                <a:gd name="connsiteY51" fmla="*/ 174683 h 468749"/>
                <a:gd name="connsiteX52" fmla="*/ 17855 w 304446"/>
                <a:gd name="connsiteY52" fmla="*/ 175350 h 468749"/>
                <a:gd name="connsiteX53" fmla="*/ 30711 w 304446"/>
                <a:gd name="connsiteY53" fmla="*/ 188208 h 468749"/>
                <a:gd name="connsiteX54" fmla="*/ 273735 w 304446"/>
                <a:gd name="connsiteY54" fmla="*/ 188208 h 468749"/>
                <a:gd name="connsiteX55" fmla="*/ 286591 w 304446"/>
                <a:gd name="connsiteY55" fmla="*/ 175350 h 468749"/>
                <a:gd name="connsiteX56" fmla="*/ 286591 w 304446"/>
                <a:gd name="connsiteY56" fmla="*/ 174683 h 468749"/>
                <a:gd name="connsiteX57" fmla="*/ 273735 w 304446"/>
                <a:gd name="connsiteY57" fmla="*/ 161825 h 468749"/>
                <a:gd name="connsiteX58" fmla="*/ 49679 w 304446"/>
                <a:gd name="connsiteY58" fmla="*/ 143967 h 468749"/>
                <a:gd name="connsiteX59" fmla="*/ 253419 w 304446"/>
                <a:gd name="connsiteY59" fmla="*/ 143967 h 468749"/>
                <a:gd name="connsiteX60" fmla="*/ 259483 w 304446"/>
                <a:gd name="connsiteY60" fmla="*/ 153935 h 468749"/>
                <a:gd name="connsiteX61" fmla="*/ 268247 w 304446"/>
                <a:gd name="connsiteY61" fmla="*/ 161079 h 468749"/>
                <a:gd name="connsiteX62" fmla="*/ 270104 w 304446"/>
                <a:gd name="connsiteY62" fmla="*/ 160841 h 468749"/>
                <a:gd name="connsiteX63" fmla="*/ 277058 w 304446"/>
                <a:gd name="connsiteY63" fmla="*/ 150316 h 468749"/>
                <a:gd name="connsiteX64" fmla="*/ 274700 w 304446"/>
                <a:gd name="connsiteY64" fmla="*/ 144367 h 468749"/>
                <a:gd name="connsiteX65" fmla="*/ 295429 w 304446"/>
                <a:gd name="connsiteY65" fmla="*/ 152968 h 468749"/>
                <a:gd name="connsiteX66" fmla="*/ 304446 w 304446"/>
                <a:gd name="connsiteY66" fmla="*/ 174683 h 468749"/>
                <a:gd name="connsiteX67" fmla="*/ 304446 w 304446"/>
                <a:gd name="connsiteY67" fmla="*/ 175350 h 468749"/>
                <a:gd name="connsiteX68" fmla="*/ 295447 w 304446"/>
                <a:gd name="connsiteY68" fmla="*/ 197048 h 468749"/>
                <a:gd name="connsiteX69" fmla="*/ 277930 w 304446"/>
                <a:gd name="connsiteY69" fmla="*/ 204324 h 468749"/>
                <a:gd name="connsiteX70" fmla="*/ 278821 w 304446"/>
                <a:gd name="connsiteY70" fmla="*/ 198547 h 468749"/>
                <a:gd name="connsiteX71" fmla="*/ 276820 w 304446"/>
                <a:gd name="connsiteY71" fmla="*/ 191307 h 468749"/>
                <a:gd name="connsiteX72" fmla="*/ 270009 w 304446"/>
                <a:gd name="connsiteY72" fmla="*/ 188211 h 468749"/>
                <a:gd name="connsiteX73" fmla="*/ 34437 w 304446"/>
                <a:gd name="connsiteY73" fmla="*/ 188211 h 468749"/>
                <a:gd name="connsiteX74" fmla="*/ 27673 w 304446"/>
                <a:gd name="connsiteY74" fmla="*/ 191307 h 468749"/>
                <a:gd name="connsiteX75" fmla="*/ 25625 w 304446"/>
                <a:gd name="connsiteY75" fmla="*/ 198547 h 468749"/>
                <a:gd name="connsiteX76" fmla="*/ 26517 w 304446"/>
                <a:gd name="connsiteY76" fmla="*/ 204326 h 468749"/>
                <a:gd name="connsiteX77" fmla="*/ 9017 w 304446"/>
                <a:gd name="connsiteY77" fmla="*/ 197066 h 468749"/>
                <a:gd name="connsiteX78" fmla="*/ 0 w 304446"/>
                <a:gd name="connsiteY78" fmla="*/ 175350 h 468749"/>
                <a:gd name="connsiteX79" fmla="*/ 0 w 304446"/>
                <a:gd name="connsiteY79" fmla="*/ 174683 h 468749"/>
                <a:gd name="connsiteX80" fmla="*/ 8999 w 304446"/>
                <a:gd name="connsiteY80" fmla="*/ 152986 h 468749"/>
                <a:gd name="connsiteX81" fmla="*/ 28506 w 304446"/>
                <a:gd name="connsiteY81" fmla="*/ 144883 h 468749"/>
                <a:gd name="connsiteX82" fmla="*/ 27625 w 304446"/>
                <a:gd name="connsiteY82" fmla="*/ 146887 h 468749"/>
                <a:gd name="connsiteX83" fmla="*/ 34055 w 304446"/>
                <a:gd name="connsiteY83" fmla="*/ 157698 h 468749"/>
                <a:gd name="connsiteX84" fmla="*/ 44914 w 304446"/>
                <a:gd name="connsiteY84" fmla="*/ 151268 h 468749"/>
                <a:gd name="connsiteX85" fmla="*/ 104641 w 304446"/>
                <a:gd name="connsiteY85" fmla="*/ 86927 h 468749"/>
                <a:gd name="connsiteX86" fmla="*/ 141302 w 304446"/>
                <a:gd name="connsiteY86" fmla="*/ 86927 h 468749"/>
                <a:gd name="connsiteX87" fmla="*/ 141302 w 304446"/>
                <a:gd name="connsiteY87" fmla="*/ 94213 h 468749"/>
                <a:gd name="connsiteX88" fmla="*/ 150203 w 304446"/>
                <a:gd name="connsiteY88" fmla="*/ 103165 h 468749"/>
                <a:gd name="connsiteX89" fmla="*/ 159152 w 304446"/>
                <a:gd name="connsiteY89" fmla="*/ 94308 h 468749"/>
                <a:gd name="connsiteX90" fmla="*/ 159152 w 304446"/>
                <a:gd name="connsiteY90" fmla="*/ 86927 h 468749"/>
                <a:gd name="connsiteX91" fmla="*/ 199280 w 304446"/>
                <a:gd name="connsiteY91" fmla="*/ 86927 h 468749"/>
                <a:gd name="connsiteX92" fmla="*/ 266988 w 304446"/>
                <a:gd name="connsiteY92" fmla="*/ 124921 h 468749"/>
                <a:gd name="connsiteX93" fmla="*/ 274700 w 304446"/>
                <a:gd name="connsiteY93" fmla="*/ 144367 h 468749"/>
                <a:gd name="connsiteX94" fmla="*/ 273735 w 304446"/>
                <a:gd name="connsiteY94" fmla="*/ 143967 h 468749"/>
                <a:gd name="connsiteX95" fmla="*/ 253419 w 304446"/>
                <a:gd name="connsiteY95" fmla="*/ 143967 h 468749"/>
                <a:gd name="connsiteX96" fmla="*/ 238038 w 304446"/>
                <a:gd name="connsiteY96" fmla="*/ 118681 h 468749"/>
                <a:gd name="connsiteX97" fmla="*/ 199232 w 304446"/>
                <a:gd name="connsiteY97" fmla="*/ 104787 h 468749"/>
                <a:gd name="connsiteX98" fmla="*/ 104546 w 304446"/>
                <a:gd name="connsiteY98" fmla="*/ 104787 h 468749"/>
                <a:gd name="connsiteX99" fmla="*/ 66782 w 304446"/>
                <a:gd name="connsiteY99" fmla="*/ 117759 h 468749"/>
                <a:gd name="connsiteX100" fmla="*/ 49679 w 304446"/>
                <a:gd name="connsiteY100" fmla="*/ 143967 h 468749"/>
                <a:gd name="connsiteX101" fmla="*/ 30711 w 304446"/>
                <a:gd name="connsiteY101" fmla="*/ 143967 h 468749"/>
                <a:gd name="connsiteX102" fmla="*/ 28506 w 304446"/>
                <a:gd name="connsiteY102" fmla="*/ 144883 h 468749"/>
                <a:gd name="connsiteX103" fmla="*/ 38038 w 304446"/>
                <a:gd name="connsiteY103" fmla="*/ 123205 h 468749"/>
                <a:gd name="connsiteX104" fmla="*/ 55488 w 304446"/>
                <a:gd name="connsiteY104" fmla="*/ 104025 h 468749"/>
                <a:gd name="connsiteX105" fmla="*/ 104641 w 304446"/>
                <a:gd name="connsiteY105" fmla="*/ 86927 h 468749"/>
                <a:gd name="connsiteX106" fmla="*/ 226266 w 304446"/>
                <a:gd name="connsiteY106" fmla="*/ 833 h 468749"/>
                <a:gd name="connsiteX107" fmla="*/ 238071 w 304446"/>
                <a:gd name="connsiteY107" fmla="*/ 5262 h 468749"/>
                <a:gd name="connsiteX108" fmla="*/ 233692 w 304446"/>
                <a:gd name="connsiteY108" fmla="*/ 17071 h 468749"/>
                <a:gd name="connsiteX109" fmla="*/ 159152 w 304446"/>
                <a:gd name="connsiteY109" fmla="*/ 51356 h 468749"/>
                <a:gd name="connsiteX110" fmla="*/ 159152 w 304446"/>
                <a:gd name="connsiteY110" fmla="*/ 86927 h 468749"/>
                <a:gd name="connsiteX111" fmla="*/ 141302 w 304446"/>
                <a:gd name="connsiteY111" fmla="*/ 86927 h 468749"/>
                <a:gd name="connsiteX112" fmla="*/ 141302 w 304446"/>
                <a:gd name="connsiteY112" fmla="*/ 45595 h 468749"/>
                <a:gd name="connsiteX113" fmla="*/ 146443 w 304446"/>
                <a:gd name="connsiteY113" fmla="*/ 37499 h 468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04446" h="468749">
                  <a:moveTo>
                    <a:pt x="74502" y="397917"/>
                  </a:moveTo>
                  <a:lnTo>
                    <a:pt x="230039" y="397917"/>
                  </a:lnTo>
                  <a:lnTo>
                    <a:pt x="227281" y="415776"/>
                  </a:lnTo>
                  <a:lnTo>
                    <a:pt x="77261" y="415776"/>
                  </a:lnTo>
                  <a:close/>
                  <a:moveTo>
                    <a:pt x="152297" y="308161"/>
                  </a:moveTo>
                  <a:cubicBezTo>
                    <a:pt x="138351" y="308161"/>
                    <a:pt x="127070" y="319447"/>
                    <a:pt x="127070" y="333399"/>
                  </a:cubicBezTo>
                  <a:cubicBezTo>
                    <a:pt x="127070" y="347303"/>
                    <a:pt x="138351" y="358636"/>
                    <a:pt x="152297" y="358636"/>
                  </a:cubicBezTo>
                  <a:cubicBezTo>
                    <a:pt x="166196" y="358636"/>
                    <a:pt x="177525" y="347303"/>
                    <a:pt x="177525" y="333399"/>
                  </a:cubicBezTo>
                  <a:cubicBezTo>
                    <a:pt x="177525" y="319447"/>
                    <a:pt x="166196" y="308161"/>
                    <a:pt x="152297" y="308161"/>
                  </a:cubicBezTo>
                  <a:close/>
                  <a:moveTo>
                    <a:pt x="152297" y="290304"/>
                  </a:moveTo>
                  <a:cubicBezTo>
                    <a:pt x="176002" y="290304"/>
                    <a:pt x="195375" y="309637"/>
                    <a:pt x="195375" y="333399"/>
                  </a:cubicBezTo>
                  <a:cubicBezTo>
                    <a:pt x="195375" y="357160"/>
                    <a:pt x="176002" y="376493"/>
                    <a:pt x="152297" y="376493"/>
                  </a:cubicBezTo>
                  <a:cubicBezTo>
                    <a:pt x="128545" y="376493"/>
                    <a:pt x="109220" y="357160"/>
                    <a:pt x="109220" y="333399"/>
                  </a:cubicBezTo>
                  <a:cubicBezTo>
                    <a:pt x="109220" y="309637"/>
                    <a:pt x="128545" y="290304"/>
                    <a:pt x="152297" y="290304"/>
                  </a:cubicBezTo>
                  <a:close/>
                  <a:moveTo>
                    <a:pt x="49783" y="237898"/>
                  </a:moveTo>
                  <a:lnTo>
                    <a:pt x="254758" y="237898"/>
                  </a:lnTo>
                  <a:lnTo>
                    <a:pt x="251999" y="255757"/>
                  </a:lnTo>
                  <a:lnTo>
                    <a:pt x="52542" y="255757"/>
                  </a:lnTo>
                  <a:close/>
                  <a:moveTo>
                    <a:pt x="44867" y="206072"/>
                  </a:moveTo>
                  <a:lnTo>
                    <a:pt x="49783" y="237898"/>
                  </a:lnTo>
                  <a:lnTo>
                    <a:pt x="44914" y="237898"/>
                  </a:lnTo>
                  <a:cubicBezTo>
                    <a:pt x="39961" y="237898"/>
                    <a:pt x="36008" y="241898"/>
                    <a:pt x="36008" y="246804"/>
                  </a:cubicBezTo>
                  <a:cubicBezTo>
                    <a:pt x="36008" y="251757"/>
                    <a:pt x="39961" y="255757"/>
                    <a:pt x="44914" y="255757"/>
                  </a:cubicBezTo>
                  <a:lnTo>
                    <a:pt x="52542" y="255757"/>
                  </a:lnTo>
                  <a:lnTo>
                    <a:pt x="74502" y="397917"/>
                  </a:lnTo>
                  <a:lnTo>
                    <a:pt x="68872" y="397917"/>
                  </a:lnTo>
                  <a:cubicBezTo>
                    <a:pt x="63918" y="397917"/>
                    <a:pt x="59917" y="401917"/>
                    <a:pt x="59917" y="406823"/>
                  </a:cubicBezTo>
                  <a:cubicBezTo>
                    <a:pt x="59917" y="411776"/>
                    <a:pt x="63918" y="415776"/>
                    <a:pt x="68872" y="415776"/>
                  </a:cubicBezTo>
                  <a:lnTo>
                    <a:pt x="77261" y="415776"/>
                  </a:lnTo>
                  <a:lnTo>
                    <a:pt x="82685" y="450888"/>
                  </a:lnTo>
                  <a:lnTo>
                    <a:pt x="221857" y="450888"/>
                  </a:lnTo>
                  <a:lnTo>
                    <a:pt x="227281" y="415776"/>
                  </a:lnTo>
                  <a:lnTo>
                    <a:pt x="235669" y="415776"/>
                  </a:lnTo>
                  <a:cubicBezTo>
                    <a:pt x="240527" y="415776"/>
                    <a:pt x="244528" y="411776"/>
                    <a:pt x="244528" y="406823"/>
                  </a:cubicBezTo>
                  <a:cubicBezTo>
                    <a:pt x="244528" y="401917"/>
                    <a:pt x="240527" y="397917"/>
                    <a:pt x="235621" y="397917"/>
                  </a:cubicBezTo>
                  <a:lnTo>
                    <a:pt x="230039" y="397917"/>
                  </a:lnTo>
                  <a:lnTo>
                    <a:pt x="251999" y="255757"/>
                  </a:lnTo>
                  <a:lnTo>
                    <a:pt x="259626" y="255757"/>
                  </a:lnTo>
                  <a:cubicBezTo>
                    <a:pt x="264532" y="255757"/>
                    <a:pt x="268580" y="251757"/>
                    <a:pt x="268580" y="246804"/>
                  </a:cubicBezTo>
                  <a:cubicBezTo>
                    <a:pt x="268580" y="241898"/>
                    <a:pt x="264627" y="237898"/>
                    <a:pt x="259673" y="237898"/>
                  </a:cubicBezTo>
                  <a:lnTo>
                    <a:pt x="254758" y="237898"/>
                  </a:lnTo>
                  <a:lnTo>
                    <a:pt x="259674" y="206072"/>
                  </a:lnTo>
                  <a:close/>
                  <a:moveTo>
                    <a:pt x="277930" y="204324"/>
                  </a:moveTo>
                  <a:lnTo>
                    <a:pt x="238336" y="461224"/>
                  </a:lnTo>
                  <a:cubicBezTo>
                    <a:pt x="237669" y="465558"/>
                    <a:pt x="233954" y="468749"/>
                    <a:pt x="229525" y="468749"/>
                  </a:cubicBezTo>
                  <a:lnTo>
                    <a:pt x="74969" y="468749"/>
                  </a:lnTo>
                  <a:cubicBezTo>
                    <a:pt x="70587" y="468749"/>
                    <a:pt x="66824" y="465558"/>
                    <a:pt x="66158" y="461224"/>
                  </a:cubicBezTo>
                  <a:lnTo>
                    <a:pt x="26517" y="204326"/>
                  </a:lnTo>
                  <a:lnTo>
                    <a:pt x="30711" y="206066"/>
                  </a:lnTo>
                  <a:lnTo>
                    <a:pt x="273735" y="206066"/>
                  </a:lnTo>
                  <a:close/>
                  <a:moveTo>
                    <a:pt x="30711" y="161825"/>
                  </a:moveTo>
                  <a:cubicBezTo>
                    <a:pt x="23664" y="161825"/>
                    <a:pt x="17855" y="167588"/>
                    <a:pt x="17855" y="174683"/>
                  </a:cubicBezTo>
                  <a:lnTo>
                    <a:pt x="17855" y="175350"/>
                  </a:lnTo>
                  <a:cubicBezTo>
                    <a:pt x="17855" y="182446"/>
                    <a:pt x="23616" y="188208"/>
                    <a:pt x="30711" y="188208"/>
                  </a:cubicBezTo>
                  <a:lnTo>
                    <a:pt x="273735" y="188208"/>
                  </a:lnTo>
                  <a:cubicBezTo>
                    <a:pt x="280830" y="188208"/>
                    <a:pt x="286591" y="182446"/>
                    <a:pt x="286591" y="175350"/>
                  </a:cubicBezTo>
                  <a:lnTo>
                    <a:pt x="286591" y="174683"/>
                  </a:lnTo>
                  <a:cubicBezTo>
                    <a:pt x="286591" y="167635"/>
                    <a:pt x="280830" y="161825"/>
                    <a:pt x="273735" y="161825"/>
                  </a:cubicBezTo>
                  <a:close/>
                  <a:moveTo>
                    <a:pt x="49679" y="143967"/>
                  </a:moveTo>
                  <a:lnTo>
                    <a:pt x="253419" y="143967"/>
                  </a:lnTo>
                  <a:lnTo>
                    <a:pt x="259483" y="153935"/>
                  </a:lnTo>
                  <a:cubicBezTo>
                    <a:pt x="260388" y="158174"/>
                    <a:pt x="264055" y="161079"/>
                    <a:pt x="268247" y="161079"/>
                  </a:cubicBezTo>
                  <a:cubicBezTo>
                    <a:pt x="268818" y="161079"/>
                    <a:pt x="269485" y="161031"/>
                    <a:pt x="270104" y="160841"/>
                  </a:cubicBezTo>
                  <a:cubicBezTo>
                    <a:pt x="274915" y="159841"/>
                    <a:pt x="278058" y="155126"/>
                    <a:pt x="277058" y="150316"/>
                  </a:cubicBezTo>
                  <a:lnTo>
                    <a:pt x="274700" y="144367"/>
                  </a:lnTo>
                  <a:lnTo>
                    <a:pt x="295429" y="152968"/>
                  </a:lnTo>
                  <a:cubicBezTo>
                    <a:pt x="300994" y="158528"/>
                    <a:pt x="304446" y="166207"/>
                    <a:pt x="304446" y="174683"/>
                  </a:cubicBezTo>
                  <a:lnTo>
                    <a:pt x="304446" y="175350"/>
                  </a:lnTo>
                  <a:cubicBezTo>
                    <a:pt x="304446" y="183803"/>
                    <a:pt x="301006" y="191482"/>
                    <a:pt x="295447" y="197048"/>
                  </a:cubicBezTo>
                  <a:lnTo>
                    <a:pt x="277930" y="204324"/>
                  </a:lnTo>
                  <a:lnTo>
                    <a:pt x="278821" y="198547"/>
                  </a:lnTo>
                  <a:cubicBezTo>
                    <a:pt x="279249" y="195927"/>
                    <a:pt x="278535" y="193308"/>
                    <a:pt x="276820" y="191307"/>
                  </a:cubicBezTo>
                  <a:cubicBezTo>
                    <a:pt x="275058" y="189354"/>
                    <a:pt x="272629" y="188211"/>
                    <a:pt x="270009" y="188211"/>
                  </a:cubicBezTo>
                  <a:lnTo>
                    <a:pt x="34437" y="188211"/>
                  </a:lnTo>
                  <a:cubicBezTo>
                    <a:pt x="31817" y="188211"/>
                    <a:pt x="29293" y="189307"/>
                    <a:pt x="27673" y="191307"/>
                  </a:cubicBezTo>
                  <a:cubicBezTo>
                    <a:pt x="26006" y="193355"/>
                    <a:pt x="25197" y="195975"/>
                    <a:pt x="25625" y="198547"/>
                  </a:cubicBezTo>
                  <a:lnTo>
                    <a:pt x="26517" y="204326"/>
                  </a:lnTo>
                  <a:lnTo>
                    <a:pt x="9017" y="197066"/>
                  </a:lnTo>
                  <a:cubicBezTo>
                    <a:pt x="3452" y="191506"/>
                    <a:pt x="0" y="183827"/>
                    <a:pt x="0" y="175350"/>
                  </a:cubicBezTo>
                  <a:lnTo>
                    <a:pt x="0" y="174683"/>
                  </a:lnTo>
                  <a:cubicBezTo>
                    <a:pt x="0" y="166231"/>
                    <a:pt x="3440" y="158552"/>
                    <a:pt x="8999" y="152986"/>
                  </a:cubicBezTo>
                  <a:lnTo>
                    <a:pt x="28506" y="144883"/>
                  </a:lnTo>
                  <a:lnTo>
                    <a:pt x="27625" y="146887"/>
                  </a:lnTo>
                  <a:cubicBezTo>
                    <a:pt x="26387" y="151649"/>
                    <a:pt x="29292" y="156507"/>
                    <a:pt x="34055" y="157698"/>
                  </a:cubicBezTo>
                  <a:cubicBezTo>
                    <a:pt x="38818" y="158936"/>
                    <a:pt x="43724" y="156031"/>
                    <a:pt x="44914" y="151268"/>
                  </a:cubicBezTo>
                  <a:close/>
                  <a:moveTo>
                    <a:pt x="104641" y="86927"/>
                  </a:moveTo>
                  <a:lnTo>
                    <a:pt x="141302" y="86927"/>
                  </a:lnTo>
                  <a:lnTo>
                    <a:pt x="141302" y="94213"/>
                  </a:lnTo>
                  <a:cubicBezTo>
                    <a:pt x="141302" y="99165"/>
                    <a:pt x="145253" y="103165"/>
                    <a:pt x="150203" y="103165"/>
                  </a:cubicBezTo>
                  <a:cubicBezTo>
                    <a:pt x="155153" y="103165"/>
                    <a:pt x="159152" y="99165"/>
                    <a:pt x="159152" y="94308"/>
                  </a:cubicBezTo>
                  <a:lnTo>
                    <a:pt x="159152" y="86927"/>
                  </a:lnTo>
                  <a:lnTo>
                    <a:pt x="199280" y="86927"/>
                  </a:lnTo>
                  <a:cubicBezTo>
                    <a:pt x="227429" y="86927"/>
                    <a:pt x="252845" y="101929"/>
                    <a:pt x="266988" y="124921"/>
                  </a:cubicBezTo>
                  <a:lnTo>
                    <a:pt x="274700" y="144367"/>
                  </a:lnTo>
                  <a:lnTo>
                    <a:pt x="273735" y="143967"/>
                  </a:lnTo>
                  <a:lnTo>
                    <a:pt x="253419" y="143967"/>
                  </a:lnTo>
                  <a:lnTo>
                    <a:pt x="238038" y="118681"/>
                  </a:lnTo>
                  <a:cubicBezTo>
                    <a:pt x="227345" y="109954"/>
                    <a:pt x="213759" y="104787"/>
                    <a:pt x="199232" y="104787"/>
                  </a:cubicBezTo>
                  <a:lnTo>
                    <a:pt x="104546" y="104787"/>
                  </a:lnTo>
                  <a:cubicBezTo>
                    <a:pt x="90472" y="104787"/>
                    <a:pt x="77302" y="109561"/>
                    <a:pt x="66782" y="117759"/>
                  </a:cubicBezTo>
                  <a:lnTo>
                    <a:pt x="49679" y="143967"/>
                  </a:lnTo>
                  <a:lnTo>
                    <a:pt x="30711" y="143967"/>
                  </a:lnTo>
                  <a:lnTo>
                    <a:pt x="28506" y="144883"/>
                  </a:lnTo>
                  <a:lnTo>
                    <a:pt x="38038" y="123205"/>
                  </a:lnTo>
                  <a:cubicBezTo>
                    <a:pt x="42759" y="115943"/>
                    <a:pt x="48653" y="109430"/>
                    <a:pt x="55488" y="104025"/>
                  </a:cubicBezTo>
                  <a:cubicBezTo>
                    <a:pt x="69443" y="92976"/>
                    <a:pt x="86875" y="86927"/>
                    <a:pt x="104641" y="86927"/>
                  </a:cubicBezTo>
                  <a:close/>
                  <a:moveTo>
                    <a:pt x="226266" y="833"/>
                  </a:moveTo>
                  <a:cubicBezTo>
                    <a:pt x="230693" y="-1262"/>
                    <a:pt x="236024" y="738"/>
                    <a:pt x="238071" y="5262"/>
                  </a:cubicBezTo>
                  <a:cubicBezTo>
                    <a:pt x="240165" y="9690"/>
                    <a:pt x="238214" y="15024"/>
                    <a:pt x="233692" y="17071"/>
                  </a:cubicBezTo>
                  <a:lnTo>
                    <a:pt x="159152" y="51356"/>
                  </a:lnTo>
                  <a:lnTo>
                    <a:pt x="159152" y="86927"/>
                  </a:lnTo>
                  <a:lnTo>
                    <a:pt x="141302" y="86927"/>
                  </a:lnTo>
                  <a:lnTo>
                    <a:pt x="141302" y="45595"/>
                  </a:lnTo>
                  <a:cubicBezTo>
                    <a:pt x="141302" y="42071"/>
                    <a:pt x="143301" y="38928"/>
                    <a:pt x="146443" y="37499"/>
                  </a:cubicBezTo>
                  <a:close/>
                </a:path>
              </a:pathLst>
            </a:custGeom>
            <a:solidFill>
              <a:srgbClr val="FC6A4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27" name="Straight Connector 26"/>
          <p:cNvCxnSpPr/>
          <p:nvPr/>
        </p:nvCxnSpPr>
        <p:spPr>
          <a:xfrm>
            <a:off x="510540" y="3963967"/>
            <a:ext cx="0" cy="983169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1190503" y="40503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/>
              <a:t>成本管控与外包合作</a:t>
            </a:r>
            <a:endParaRPr lang="zh-CN" altLang="en-US" b="1" i="0" dirty="0">
              <a:solidFill>
                <a:srgbClr val="1F2937"/>
              </a:soli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49727" y="4639359"/>
            <a:ext cx="363461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/>
              <a:t>对低毛利品类外包，提升总产能利用率</a:t>
            </a:r>
            <a:endParaRPr lang="en-MY" sz="1400" dirty="0"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510540" y="5370999"/>
            <a:ext cx="0" cy="973853"/>
          </a:xfrm>
          <a:prstGeom prst="line">
            <a:avLst/>
          </a:prstGeom>
          <a:ln w="571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190503" y="545742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b="1" i="0">
                <a:solidFill>
                  <a:srgbClr val="1F2937"/>
                </a:solidFill>
                <a:effectLst/>
                <a:latin typeface="汉仪正圆-55W" panose="00020600040101010101" charset="-122"/>
                <a:ea typeface="汉仪正圆-55W" panose="00020600040101010101" charset="-122"/>
              </a:rPr>
              <a:t>产品迭代机制</a:t>
            </a:r>
            <a:endParaRPr lang="zh-CN" altLang="en-US" b="1" i="0" dirty="0">
              <a:solidFill>
                <a:srgbClr val="1F2937"/>
              </a:solidFill>
              <a:effectLst/>
              <a:latin typeface="汉仪正圆-55W" panose="00020600040101010101" charset="-122"/>
              <a:ea typeface="汉仪正圆-55W" panose="00020600040101010101" charset="-122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649727" y="6037075"/>
            <a:ext cx="78648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/>
              <a:t>关注社交媒体趋势和年轻消费者的口味偏好，快速响应市场变化。例如，健康概念（如燕麦奶基底）、地域特色食材的引入</a:t>
            </a:r>
            <a:endParaRPr lang="en-MY" sz="1400" dirty="0">
              <a:latin typeface="汉仪正圆-55W" panose="00020600040101010101" charset="-122"/>
              <a:ea typeface="汉仪正圆-55W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p:transition spd="slow">
    <p:push dir="u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392142;#375187;#381854;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172757;#98465;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28546;#10173;#28546;#372546;#9108;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28546;#10173;#28546;#372546;#9108;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  <p:tag name="ISLIDE.ICON" val="#28546;#10173;#28546;#372546;#9108;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658</Words>
  <Application>Microsoft Office PowerPoint</Application>
  <PresentationFormat>Widescreen</PresentationFormat>
  <Paragraphs>65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汉仪正圆-55W</vt:lpstr>
      <vt:lpstr>Arial</vt:lpstr>
      <vt:lpstr>Calibri</vt:lpstr>
      <vt:lpstr>Wingdings</vt:lpstr>
      <vt:lpstr>Office 主题​​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Yubo YAO</dc:creator>
  <cp:lastModifiedBy>chin weng</cp:lastModifiedBy>
  <cp:revision>164</cp:revision>
  <dcterms:created xsi:type="dcterms:W3CDTF">2019-06-19T02:08:00Z</dcterms:created>
  <dcterms:modified xsi:type="dcterms:W3CDTF">2025-05-07T08:52:02Z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2052-12.1.0.20784</vt:lpwstr>
  </property>
  <property fmtid="{D5CDD505-2E9C-101B-9397-08002B2CF9AE}" pid="3" name="ICV">
    <vt:lpwstr>2E6E710EC0914CBDA00A81AA25FD55AF_11</vt:lpwstr>
  </property>
  <property fmtid="{D5CDD505-2E9C-101B-9397-08002B2CF9AE}" pid="4" name="KSOTemplateUUID">
    <vt:lpwstr>v1.0_mb_26EYJdahaBOkMVVAgGj75g==</vt:lpwstr>
  </property>
</Properties>
</file>